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79" r:id="rId2"/>
    <p:sldId id="452" r:id="rId3"/>
    <p:sldId id="422" r:id="rId4"/>
    <p:sldId id="423" r:id="rId5"/>
    <p:sldId id="424" r:id="rId6"/>
    <p:sldId id="425" r:id="rId7"/>
    <p:sldId id="426" r:id="rId8"/>
    <p:sldId id="427" r:id="rId9"/>
    <p:sldId id="429" r:id="rId10"/>
    <p:sldId id="473" r:id="rId11"/>
    <p:sldId id="467" r:id="rId12"/>
    <p:sldId id="468" r:id="rId13"/>
    <p:sldId id="469" r:id="rId14"/>
    <p:sldId id="470" r:id="rId15"/>
    <p:sldId id="471" r:id="rId16"/>
    <p:sldId id="472" r:id="rId17"/>
    <p:sldId id="474" r:id="rId18"/>
    <p:sldId id="457" r:id="rId19"/>
    <p:sldId id="458" r:id="rId20"/>
    <p:sldId id="459" r:id="rId21"/>
    <p:sldId id="460" r:id="rId22"/>
    <p:sldId id="461" r:id="rId23"/>
    <p:sldId id="405" r:id="rId24"/>
    <p:sldId id="464" r:id="rId25"/>
    <p:sldId id="465" r:id="rId26"/>
    <p:sldId id="466" r:id="rId27"/>
    <p:sldId id="463" r:id="rId28"/>
    <p:sldId id="406" r:id="rId29"/>
    <p:sldId id="408" r:id="rId30"/>
    <p:sldId id="409" r:id="rId31"/>
    <p:sldId id="410" r:id="rId32"/>
    <p:sldId id="411" r:id="rId33"/>
    <p:sldId id="445" r:id="rId34"/>
    <p:sldId id="412" r:id="rId35"/>
    <p:sldId id="415" r:id="rId36"/>
    <p:sldId id="417" r:id="rId37"/>
    <p:sldId id="438" r:id="rId38"/>
    <p:sldId id="439" r:id="rId39"/>
    <p:sldId id="440" r:id="rId40"/>
    <p:sldId id="441" r:id="rId41"/>
    <p:sldId id="418" r:id="rId42"/>
    <p:sldId id="420" r:id="rId43"/>
    <p:sldId id="442" r:id="rId44"/>
    <p:sldId id="443" r:id="rId45"/>
    <p:sldId id="437" r:id="rId46"/>
    <p:sldId id="444" r:id="rId47"/>
    <p:sldId id="462" r:id="rId48"/>
    <p:sldId id="436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8" autoAdjust="0"/>
    <p:restoredTop sz="92877" autoAdjust="0"/>
  </p:normalViewPr>
  <p:slideViewPr>
    <p:cSldViewPr>
      <p:cViewPr varScale="1">
        <p:scale>
          <a:sx n="67" d="100"/>
          <a:sy n="67" d="100"/>
        </p:scale>
        <p:origin x="14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66"/>
    </p:cViewPr>
  </p:sorterViewPr>
  <p:notesViewPr>
    <p:cSldViewPr>
      <p:cViewPr varScale="1">
        <p:scale>
          <a:sx n="82" d="100"/>
          <a:sy n="82" d="100"/>
        </p:scale>
        <p:origin x="-393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798D6-6CF0-47DA-AEAE-5C29439888FC}" type="datetimeFigureOut">
              <a:rPr lang="pt-BR" smtClean="0"/>
              <a:pPr/>
              <a:t>01/03/2018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5082F-7E44-494B-A9A7-8E35A1A0E2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091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2A26A-5358-4F39-B973-351CF9D482E6}" type="datetimeFigureOut">
              <a:rPr lang="pt-BR" smtClean="0"/>
              <a:pPr/>
              <a:t>01/03/2018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A6929-0E45-49D6-9A7D-E0428F18B6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10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6929-0E45-49D6-9A7D-E0428F18B67A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rgbClr val="8A2626"/>
                </a:solidFill>
                <a:latin typeface="Swis721 Cn BT" panose="020B0506020202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1589" y="369262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8A2626"/>
                </a:solidFill>
                <a:latin typeface="Swis721 Cn BT" panose="020B05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2387"/>
            <a:ext cx="2592288" cy="69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63" y="6625816"/>
            <a:ext cx="9991726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8184360" y="6309320"/>
            <a:ext cx="825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</a:rPr>
              <a:t>CIn.ufpe.br</a:t>
            </a:r>
          </a:p>
        </p:txBody>
      </p:sp>
    </p:spTree>
    <p:extLst>
      <p:ext uri="{BB962C8B-B14F-4D97-AF65-F5344CB8AC3E}">
        <p14:creationId xmlns:p14="http://schemas.microsoft.com/office/powerpoint/2010/main" val="89034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>
            <a:noAutofit/>
          </a:bodyPr>
          <a:lstStyle>
            <a:lvl1pPr algn="l">
              <a:defRPr sz="4400" b="1">
                <a:solidFill>
                  <a:srgbClr val="8A2626"/>
                </a:solidFill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63711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8A2626"/>
                </a:solidFill>
                <a:latin typeface="+mj-lt"/>
              </a:defRPr>
            </a:lvl1pPr>
            <a:lvl2pPr>
              <a:defRPr sz="2000">
                <a:solidFill>
                  <a:srgbClr val="8A2626"/>
                </a:solidFill>
                <a:latin typeface="+mj-lt"/>
              </a:defRPr>
            </a:lvl2pPr>
            <a:lvl3pPr>
              <a:defRPr sz="1800">
                <a:solidFill>
                  <a:srgbClr val="8A2626"/>
                </a:solidFill>
                <a:latin typeface="+mj-lt"/>
              </a:defRPr>
            </a:lvl3pPr>
            <a:lvl4pPr>
              <a:defRPr sz="1600">
                <a:solidFill>
                  <a:srgbClr val="8A2626"/>
                </a:solidFill>
                <a:latin typeface="+mj-lt"/>
              </a:defRPr>
            </a:lvl4pPr>
            <a:lvl5pPr>
              <a:defRPr sz="1600">
                <a:solidFill>
                  <a:srgbClr val="8A262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762750"/>
            <a:ext cx="9991726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8153400" y="6477000"/>
            <a:ext cx="825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</a:rPr>
              <a:t>CIn.ufpe.br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81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30E64-08E1-4CA4-97BB-8E38FA75E7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28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30E64-08E1-4CA4-97BB-8E38FA75E7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33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dev-cpp/" TargetMode="External"/><Relationship Id="rId2" Type="http://schemas.openxmlformats.org/officeDocument/2006/relationships/hyperlink" Target="http://www.codeblock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tbeans.org/downloads/" TargetMode="External"/><Relationship Id="rId5" Type="http://schemas.openxmlformats.org/officeDocument/2006/relationships/hyperlink" Target="https://www.eclipse.org/" TargetMode="External"/><Relationship Id="rId4" Type="http://schemas.openxmlformats.org/officeDocument/2006/relationships/hyperlink" Target="http://www.mingw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s.codelite.org/" TargetMode="External"/><Relationship Id="rId2" Type="http://schemas.openxmlformats.org/officeDocument/2006/relationships/hyperlink" Target="http://www.codeblocks.org/downloads/2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pple.com/xco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br/app/codetogo/id382677229?l=en&amp;mt=8" TargetMode="External"/><Relationship Id="rId2" Type="http://schemas.openxmlformats.org/officeDocument/2006/relationships/hyperlink" Target="https://itunes.apple.com/br/artist/dmitry-kovba/id499545921?l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unes.apple.com/us/app/gusto/id364906873?mt=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name.antonsmirnov.android.cppdroid" TargetMode="External"/><Relationship Id="rId2" Type="http://schemas.openxmlformats.org/officeDocument/2006/relationships/hyperlink" Target="https://play.google.com/store/apps/details?id=com.aor.droidedit&amp;hl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droid.appstorm.net/roundups/developer/15-apps-for-programming-on-android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dowsphone.com/en-us/store/app/c-for-beginners/d8fc45de-1c6d-45f0-b34b-83296444e11b" TargetMode="External"/><Relationship Id="rId2" Type="http://schemas.openxmlformats.org/officeDocument/2006/relationships/hyperlink" Target="http://www.windowsphone.com/en-us/store/app/touch-c/3fb34f3f-83e9-4199-a70e-d05a4717279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ndowsphone.com/en-us/store/app/program-in-c/4536bd55-276c-4c09-8383-4ea1621ee61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>
                <a:latin typeface="+mj-lt"/>
              </a:rPr>
              <a:t>Computação Eletrônica</a:t>
            </a:r>
            <a:br>
              <a:rPr lang="pt-BR" dirty="0">
                <a:latin typeface="+mj-lt"/>
              </a:rPr>
            </a:br>
            <a:br>
              <a:rPr lang="pt-BR" dirty="0">
                <a:latin typeface="+mj-lt"/>
              </a:rPr>
            </a:br>
            <a:r>
              <a:rPr lang="pt-BR" sz="2700" dirty="0"/>
              <a:t>Introdução à linguagem C</a:t>
            </a:r>
            <a:br>
              <a:rPr lang="pt-BR" dirty="0"/>
            </a:br>
            <a:endParaRPr lang="pt-BR" dirty="0"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1589" y="3962400"/>
            <a:ext cx="6400800" cy="1676400"/>
          </a:xfrm>
        </p:spPr>
        <p:txBody>
          <a:bodyPr>
            <a:normAutofit/>
          </a:bodyPr>
          <a:lstStyle/>
          <a:p>
            <a:r>
              <a:rPr lang="pt-BR" dirty="0" err="1">
                <a:latin typeface="+mj-lt"/>
              </a:rPr>
              <a:t>Prof</a:t>
            </a:r>
            <a:r>
              <a:rPr lang="pt-BR" dirty="0">
                <a:latin typeface="+mj-lt"/>
              </a:rPr>
              <a:t>: Rafael Mesquita</a:t>
            </a:r>
          </a:p>
          <a:p>
            <a:r>
              <a:rPr lang="pt-BR" dirty="0">
                <a:latin typeface="+mj-lt"/>
              </a:rPr>
              <a:t>(Slides adaptados do Prof. </a:t>
            </a:r>
            <a:r>
              <a:rPr lang="pt-BR" dirty="0" err="1">
                <a:latin typeface="+mj-lt"/>
              </a:rPr>
              <a:t>Hansenclever</a:t>
            </a:r>
            <a:r>
              <a:rPr lang="pt-BR" dirty="0">
                <a:latin typeface="+mj-lt"/>
              </a:rPr>
              <a:t> </a:t>
            </a:r>
            <a:r>
              <a:rPr lang="pt-BR" dirty="0" err="1">
                <a:latin typeface="+mj-lt"/>
              </a:rPr>
              <a:t>Bassani</a:t>
            </a:r>
            <a:r>
              <a:rPr lang="pt-BR" dirty="0">
                <a:latin typeface="+mj-lt"/>
              </a:rPr>
              <a:t>)</a:t>
            </a:r>
          </a:p>
          <a:p>
            <a:r>
              <a:rPr lang="pt-BR" dirty="0">
                <a:latin typeface="+mj-lt"/>
              </a:rPr>
              <a:t>Site da disciplina: </a:t>
            </a:r>
            <a:r>
              <a:rPr lang="pt-BR" dirty="0" err="1">
                <a:latin typeface="+mj-lt"/>
              </a:rPr>
              <a:t>www.cin.ufpe.br</a:t>
            </a:r>
            <a:r>
              <a:rPr lang="pt-BR" dirty="0">
                <a:latin typeface="+mj-lt"/>
              </a:rPr>
              <a:t>/~</a:t>
            </a:r>
            <a:r>
              <a:rPr lang="pt-BR" dirty="0" err="1">
                <a:latin typeface="+mj-lt"/>
              </a:rPr>
              <a:t>hfb</a:t>
            </a:r>
            <a:r>
              <a:rPr lang="pt-BR" dirty="0">
                <a:latin typeface="+mj-lt"/>
              </a:rPr>
              <a:t>/</a:t>
            </a:r>
            <a:r>
              <a:rPr lang="pt-BR" dirty="0" err="1">
                <a:latin typeface="+mj-lt"/>
              </a:rPr>
              <a:t>ce</a:t>
            </a:r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Site da turma F4: </a:t>
            </a:r>
            <a:r>
              <a:rPr lang="pt-BR" dirty="0" err="1">
                <a:latin typeface="+mj-lt"/>
              </a:rPr>
              <a:t>cin.ufpe.br</a:t>
            </a:r>
            <a:r>
              <a:rPr lang="pt-BR" dirty="0">
                <a:latin typeface="+mj-lt"/>
              </a:rPr>
              <a:t>/~</a:t>
            </a:r>
            <a:r>
              <a:rPr lang="pt-BR" dirty="0" err="1">
                <a:latin typeface="+mj-lt"/>
              </a:rPr>
              <a:t>luciano</a:t>
            </a:r>
            <a:r>
              <a:rPr lang="pt-BR" dirty="0">
                <a:latin typeface="+mj-lt"/>
              </a:rPr>
              <a:t>/cursos/</a:t>
            </a:r>
            <a:r>
              <a:rPr lang="pt-BR" dirty="0" err="1">
                <a:latin typeface="+mj-lt"/>
              </a:rPr>
              <a:t>ce</a:t>
            </a:r>
            <a:r>
              <a:rPr lang="pt-BR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2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 usando C/C++</a:t>
            </a:r>
          </a:p>
        </p:txBody>
      </p:sp>
      <p:pic>
        <p:nvPicPr>
          <p:cNvPr id="3" name="Picture 2" descr="Screen Shot 2016-08-10 at 6.0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425457" cy="3872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715000"/>
            <a:ext cx="4903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www.coursera.org</a:t>
            </a:r>
            <a:r>
              <a:rPr lang="en-US" sz="2000" dirty="0"/>
              <a:t>/specializations/</a:t>
            </a:r>
            <a:r>
              <a:rPr lang="en-US" sz="2000" dirty="0" err="1"/>
              <a:t>iot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00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Ambientes de Desenvolvimento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/>
              <a:t>Ou IDE (</a:t>
            </a:r>
            <a:r>
              <a:rPr lang="pt-BR" i="1" noProof="0" dirty="0" err="1"/>
              <a:t>Integrated</a:t>
            </a:r>
            <a:r>
              <a:rPr lang="pt-BR" i="1" noProof="0" dirty="0"/>
              <a:t> </a:t>
            </a:r>
            <a:r>
              <a:rPr lang="pt-BR" i="1" noProof="0" dirty="0" err="1"/>
              <a:t>Development</a:t>
            </a:r>
            <a:r>
              <a:rPr lang="pt-BR" i="1" noProof="0" dirty="0"/>
              <a:t> </a:t>
            </a:r>
            <a:r>
              <a:rPr lang="pt-BR" i="1" noProof="0" dirty="0" err="1"/>
              <a:t>Environment</a:t>
            </a:r>
            <a:r>
              <a:rPr lang="pt-BR" noProof="0" dirty="0"/>
              <a:t>):</a:t>
            </a:r>
          </a:p>
          <a:p>
            <a:r>
              <a:rPr lang="pt-BR" noProof="0" dirty="0"/>
              <a:t>Normalmente incluem: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noProof="0" dirty="0"/>
              <a:t>Um editor de texto para códigos-fonte</a:t>
            </a:r>
          </a:p>
          <a:p>
            <a:pPr marL="1314450" lvl="2" indent="-457200"/>
            <a:r>
              <a:rPr lang="pt-BR" dirty="0"/>
              <a:t>C</a:t>
            </a:r>
            <a:r>
              <a:rPr lang="pt-BR" noProof="0" dirty="0" err="1"/>
              <a:t>omplementação</a:t>
            </a:r>
            <a:r>
              <a:rPr lang="pt-BR" noProof="0" dirty="0"/>
              <a:t> automática de código (</a:t>
            </a:r>
            <a:r>
              <a:rPr lang="pt-BR" i="1" noProof="0" dirty="0" err="1"/>
              <a:t>code</a:t>
            </a:r>
            <a:r>
              <a:rPr lang="pt-BR" i="1" noProof="0" dirty="0"/>
              <a:t> </a:t>
            </a:r>
            <a:r>
              <a:rPr lang="pt-BR" i="1" noProof="0" dirty="0" err="1"/>
              <a:t>completion</a:t>
            </a:r>
            <a:r>
              <a:rPr lang="pt-BR" noProof="0" dirty="0"/>
              <a:t>),  </a:t>
            </a:r>
          </a:p>
          <a:p>
            <a:pPr marL="1314450" lvl="2" indent="-457200"/>
            <a:r>
              <a:rPr lang="pt-BR" dirty="0" err="1"/>
              <a:t>D</a:t>
            </a:r>
            <a:r>
              <a:rPr lang="pt-BR" noProof="0" dirty="0" err="1"/>
              <a:t>estacamento</a:t>
            </a:r>
            <a:r>
              <a:rPr lang="pt-BR" noProof="0" dirty="0"/>
              <a:t> de sintaxe através de cores (</a:t>
            </a:r>
            <a:r>
              <a:rPr lang="pt-BR" i="1" noProof="0" dirty="0" err="1"/>
              <a:t>syntax</a:t>
            </a:r>
            <a:r>
              <a:rPr lang="pt-BR" i="1" noProof="0" dirty="0"/>
              <a:t> </a:t>
            </a:r>
            <a:r>
              <a:rPr lang="pt-BR" i="1" noProof="0" dirty="0" err="1"/>
              <a:t>highlighting</a:t>
            </a:r>
            <a:r>
              <a:rPr lang="pt-BR" noProof="0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noProof="0" dirty="0"/>
              <a:t>Um compilador (</a:t>
            </a:r>
            <a:r>
              <a:rPr lang="pt-BR" i="1" noProof="0" dirty="0" err="1"/>
              <a:t>compiler</a:t>
            </a:r>
            <a:r>
              <a:rPr lang="pt-BR" noProof="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noProof="0" dirty="0"/>
              <a:t>Um depurador (</a:t>
            </a:r>
            <a:r>
              <a:rPr lang="pt-BR" i="1" noProof="0" dirty="0" err="1"/>
              <a:t>debugger</a:t>
            </a:r>
            <a:r>
              <a:rPr lang="pt-BR" noProof="0" dirty="0"/>
              <a:t>): permite executar o programa passo-a-passo</a:t>
            </a:r>
          </a:p>
        </p:txBody>
      </p:sp>
    </p:spTree>
    <p:extLst>
      <p:ext uri="{BB962C8B-B14F-4D97-AF65-F5344CB8AC3E}">
        <p14:creationId xmlns:p14="http://schemas.microsoft.com/office/powerpoint/2010/main" val="65996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Ambientes de Desenvolvimento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 err="1"/>
              <a:t>IDEs</a:t>
            </a:r>
            <a:r>
              <a:rPr lang="pt-BR" noProof="0" dirty="0"/>
              <a:t> gratuitas para C/C++ recomendadas para o curso:</a:t>
            </a:r>
          </a:p>
          <a:p>
            <a:pPr lvl="1"/>
            <a:r>
              <a:rPr lang="pt-BR" noProof="0" dirty="0" err="1"/>
              <a:t>Code</a:t>
            </a:r>
            <a:r>
              <a:rPr lang="pt-BR" noProof="0" dirty="0"/>
              <a:t>::</a:t>
            </a:r>
            <a:r>
              <a:rPr lang="pt-BR" noProof="0" dirty="0" err="1"/>
              <a:t>Blocks</a:t>
            </a:r>
            <a:r>
              <a:rPr lang="pt-BR" noProof="0" dirty="0"/>
              <a:t> - </a:t>
            </a:r>
            <a:r>
              <a:rPr lang="pt-BR" noProof="0" dirty="0">
                <a:hlinkClick r:id="rId2"/>
              </a:rPr>
              <a:t>http://www.codeblocks.org/</a:t>
            </a:r>
            <a:r>
              <a:rPr lang="pt-BR" noProof="0" dirty="0"/>
              <a:t> </a:t>
            </a:r>
          </a:p>
          <a:p>
            <a:pPr lvl="1"/>
            <a:r>
              <a:rPr lang="pt-BR" noProof="0" dirty="0" err="1"/>
              <a:t>Dev</a:t>
            </a:r>
            <a:r>
              <a:rPr lang="pt-BR" noProof="0" dirty="0"/>
              <a:t> C++ - </a:t>
            </a:r>
            <a:r>
              <a:rPr lang="pt-BR" noProof="0" dirty="0">
                <a:hlinkClick r:id="rId3"/>
              </a:rPr>
              <a:t>http://sourceforge.net/projects/dev-cpp/</a:t>
            </a:r>
            <a:endParaRPr lang="pt-BR" noProof="0" dirty="0"/>
          </a:p>
          <a:p>
            <a:pPr lvl="1"/>
            <a:r>
              <a:rPr lang="pt-BR" noProof="0" dirty="0" err="1"/>
              <a:t>MinGW</a:t>
            </a:r>
            <a:r>
              <a:rPr lang="pt-BR" noProof="0" dirty="0"/>
              <a:t> - </a:t>
            </a:r>
            <a:r>
              <a:rPr lang="pt-BR" noProof="0" dirty="0">
                <a:hlinkClick r:id="rId4"/>
              </a:rPr>
              <a:t>http://www.mingw.org/</a:t>
            </a:r>
            <a:r>
              <a:rPr lang="pt-BR" noProof="0" dirty="0"/>
              <a:t> </a:t>
            </a:r>
          </a:p>
          <a:p>
            <a:pPr lvl="1"/>
            <a:endParaRPr lang="pt-BR" noProof="0" dirty="0"/>
          </a:p>
          <a:p>
            <a:r>
              <a:rPr lang="pt-BR" noProof="0" dirty="0"/>
              <a:t>Outras </a:t>
            </a:r>
            <a:r>
              <a:rPr lang="pt-BR" noProof="0" dirty="0" err="1"/>
              <a:t>IDEs</a:t>
            </a:r>
            <a:r>
              <a:rPr lang="pt-BR" noProof="0" dirty="0"/>
              <a:t> mais profissionais e também gratuitas:</a:t>
            </a:r>
          </a:p>
          <a:p>
            <a:pPr lvl="1"/>
            <a:r>
              <a:rPr lang="pt-BR" noProof="0" dirty="0"/>
              <a:t>Eclipse - </a:t>
            </a:r>
            <a:r>
              <a:rPr lang="pt-BR" noProof="0" dirty="0">
                <a:hlinkClick r:id="rId5"/>
              </a:rPr>
              <a:t>https://www.eclipse.org/</a:t>
            </a:r>
            <a:endParaRPr lang="pt-BR" noProof="0" dirty="0"/>
          </a:p>
          <a:p>
            <a:pPr lvl="1"/>
            <a:r>
              <a:rPr lang="pt-BR" noProof="0" dirty="0" err="1"/>
              <a:t>Netbeans</a:t>
            </a:r>
            <a:r>
              <a:rPr lang="pt-BR" noProof="0" dirty="0"/>
              <a:t> - </a:t>
            </a:r>
            <a:r>
              <a:rPr lang="pt-BR" noProof="0" dirty="0">
                <a:hlinkClick r:id="rId6"/>
              </a:rPr>
              <a:t>https://netbeans.org/downloads/</a:t>
            </a:r>
            <a:endParaRPr lang="pt-BR" noProof="0" dirty="0"/>
          </a:p>
          <a:p>
            <a:pPr lvl="1"/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5900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Ambientes para 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noProof="0" dirty="0" err="1"/>
              <a:t>Code</a:t>
            </a:r>
            <a:r>
              <a:rPr lang="pt-BR" noProof="0" dirty="0"/>
              <a:t>::</a:t>
            </a:r>
            <a:r>
              <a:rPr lang="pt-BR" noProof="0" dirty="0" err="1"/>
              <a:t>Blocks</a:t>
            </a:r>
            <a:r>
              <a:rPr lang="pt-BR" noProof="0" dirty="0"/>
              <a:t> </a:t>
            </a:r>
            <a:r>
              <a:rPr lang="pt-BR" noProof="0" dirty="0">
                <a:hlinkClick r:id="rId2"/>
              </a:rPr>
              <a:t>http://www.codeblocks.org/downloads/26</a:t>
            </a: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r>
              <a:rPr lang="pt-BR" noProof="0" dirty="0" err="1"/>
              <a:t>CodeLite</a:t>
            </a:r>
            <a:r>
              <a:rPr lang="pt-BR" noProof="0" dirty="0"/>
              <a:t> </a:t>
            </a:r>
            <a:r>
              <a:rPr lang="pt-BR" noProof="0" dirty="0">
                <a:hlinkClick r:id="rId3"/>
              </a:rPr>
              <a:t>http://downloads.codelite.org/</a:t>
            </a:r>
            <a:endParaRPr lang="pt-BR" noProof="0" dirty="0"/>
          </a:p>
          <a:p>
            <a:endParaRPr lang="pt-BR" noProof="0" dirty="0"/>
          </a:p>
          <a:p>
            <a:r>
              <a:rPr lang="pt-BR" noProof="0" dirty="0" err="1"/>
              <a:t>Xcode</a:t>
            </a:r>
            <a:endParaRPr lang="pt-BR" noProof="0" dirty="0"/>
          </a:p>
          <a:p>
            <a:pPr lvl="1"/>
            <a:r>
              <a:rPr lang="pt-BR" noProof="0" dirty="0"/>
              <a:t>Vem no DVD que acompanha o MacBook ou pode ser baixado de: </a:t>
            </a:r>
            <a:r>
              <a:rPr lang="pt-BR" noProof="0" dirty="0">
                <a:hlinkClick r:id="rId4"/>
              </a:rPr>
              <a:t>https://developer.apple.com/xcode/</a:t>
            </a:r>
            <a:r>
              <a:rPr lang="pt-BR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217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 err="1"/>
              <a:t>IDEs</a:t>
            </a:r>
            <a:r>
              <a:rPr lang="pt-BR" noProof="0" dirty="0"/>
              <a:t> para </a:t>
            </a:r>
            <a:r>
              <a:rPr lang="pt-BR" noProof="0" dirty="0" err="1"/>
              <a:t>iOS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noProof="0"/>
              <a:t>Para iPad e iPhone</a:t>
            </a:r>
          </a:p>
          <a:p>
            <a:pPr lvl="1"/>
            <a:r>
              <a:rPr lang="pt-BR" noProof="0"/>
              <a:t>C Programming Language</a:t>
            </a:r>
          </a:p>
          <a:p>
            <a:pPr lvl="2"/>
            <a:r>
              <a:rPr lang="pt-BR" noProof="0">
                <a:hlinkClick r:id="rId2"/>
              </a:rPr>
              <a:t>https://itunes.apple.com/br/artist/dmitry-kovba/id499545921?l=en</a:t>
            </a:r>
            <a:endParaRPr lang="pt-BR" noProof="0"/>
          </a:p>
          <a:p>
            <a:pPr lvl="1"/>
            <a:r>
              <a:rPr lang="pt-BR" noProof="0"/>
              <a:t>CodeToGo</a:t>
            </a:r>
          </a:p>
          <a:p>
            <a:pPr lvl="2"/>
            <a:r>
              <a:rPr lang="pt-BR" noProof="0">
                <a:hlinkClick r:id="rId3"/>
              </a:rPr>
              <a:t>https://itunes.apple.com/br/app/codetogo/id382677229?l=en&amp;mt=8</a:t>
            </a:r>
            <a:endParaRPr lang="pt-BR" noProof="0"/>
          </a:p>
          <a:p>
            <a:pPr lvl="1"/>
            <a:r>
              <a:rPr lang="pt-BR" noProof="0"/>
              <a:t>Gusto - Code Editor </a:t>
            </a:r>
          </a:p>
          <a:p>
            <a:pPr lvl="2"/>
            <a:r>
              <a:rPr lang="pt-BR" noProof="0">
                <a:hlinkClick r:id="rId4"/>
              </a:rPr>
              <a:t>https://itunes.apple.com/us/app/gusto/id364906873?mt=8</a:t>
            </a:r>
            <a:endParaRPr lang="pt-BR" noProof="0"/>
          </a:p>
          <a:p>
            <a:pPr lvl="2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3733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 err="1"/>
              <a:t>IDEs</a:t>
            </a:r>
            <a:r>
              <a:rPr lang="pt-BR" noProof="0" dirty="0"/>
              <a:t> para </a:t>
            </a:r>
            <a:r>
              <a:rPr lang="pt-BR" noProof="0" dirty="0" err="1"/>
              <a:t>Android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noProof="0"/>
              <a:t>DroidEdit</a:t>
            </a:r>
          </a:p>
          <a:p>
            <a:pPr lvl="1"/>
            <a:r>
              <a:rPr lang="pt-BR" noProof="0">
                <a:hlinkClick r:id="rId2"/>
              </a:rPr>
              <a:t>https://play.google.com/store/apps/details?id=com.aor.droidedit&amp;hl=en</a:t>
            </a:r>
            <a:endParaRPr lang="pt-BR" noProof="0"/>
          </a:p>
          <a:p>
            <a:r>
              <a:rPr lang="pt-BR" noProof="0"/>
              <a:t>CppDroid - C/C++ IDE</a:t>
            </a:r>
          </a:p>
          <a:p>
            <a:pPr lvl="1"/>
            <a:r>
              <a:rPr lang="pt-BR" noProof="0">
                <a:hlinkClick r:id="rId3"/>
              </a:rPr>
              <a:t>https://play.google.com/store/apps/details?id=name.antonsmirnov.android.cppdroid</a:t>
            </a:r>
            <a:endParaRPr lang="pt-BR" noProof="0"/>
          </a:p>
          <a:p>
            <a:r>
              <a:rPr lang="pt-BR" noProof="0"/>
              <a:t>+15 apps for programming on Android</a:t>
            </a:r>
          </a:p>
          <a:p>
            <a:pPr lvl="1"/>
            <a:r>
              <a:rPr lang="pt-BR" noProof="0">
                <a:hlinkClick r:id="rId4"/>
              </a:rPr>
              <a:t>http://android.appstorm.net/roundups/developer/15-apps-for-programming-on-android/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87271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 err="1"/>
              <a:t>IDEs</a:t>
            </a:r>
            <a:r>
              <a:rPr lang="pt-BR" noProof="0" dirty="0"/>
              <a:t> para Windows </a:t>
            </a:r>
            <a:r>
              <a:rPr lang="pt-BR" noProof="0" dirty="0" err="1"/>
              <a:t>phone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noProof="0" dirty="0" err="1"/>
              <a:t>Touch</a:t>
            </a:r>
            <a:r>
              <a:rPr lang="pt-BR" noProof="0" dirty="0"/>
              <a:t> C</a:t>
            </a:r>
          </a:p>
          <a:p>
            <a:pPr lvl="1"/>
            <a:r>
              <a:rPr lang="pt-BR" noProof="0" dirty="0">
                <a:hlinkClick r:id="rId2"/>
              </a:rPr>
              <a:t>http://www.windowsphone.com/en-us/store/app/touch-c/3fb34f3f-83e9-4199-a70e-d05a47172794</a:t>
            </a:r>
            <a:endParaRPr lang="pt-BR" noProof="0" dirty="0"/>
          </a:p>
          <a:p>
            <a:r>
              <a:rPr lang="pt-BR" noProof="0" dirty="0"/>
              <a:t>C for </a:t>
            </a:r>
            <a:r>
              <a:rPr lang="pt-BR" noProof="0" dirty="0" err="1"/>
              <a:t>beginners</a:t>
            </a:r>
            <a:endParaRPr lang="pt-BR" noProof="0" dirty="0"/>
          </a:p>
          <a:p>
            <a:pPr lvl="1"/>
            <a:r>
              <a:rPr lang="pt-BR" noProof="0" dirty="0">
                <a:hlinkClick r:id="rId3"/>
              </a:rPr>
              <a:t>http://www.windowsphone.com/en-us/store/app/c-for-beginners/d8fc45de-1c6d-45f0-b34b-83296444e11b</a:t>
            </a:r>
            <a:endParaRPr lang="pt-BR" noProof="0" dirty="0"/>
          </a:p>
          <a:p>
            <a:r>
              <a:rPr lang="pt-BR" noProof="0" dirty="0" err="1"/>
              <a:t>Program</a:t>
            </a:r>
            <a:r>
              <a:rPr lang="pt-BR" noProof="0" dirty="0"/>
              <a:t> in C</a:t>
            </a:r>
          </a:p>
          <a:p>
            <a:pPr lvl="1"/>
            <a:r>
              <a:rPr lang="pt-BR" noProof="0" dirty="0">
                <a:hlinkClick r:id="rId4"/>
              </a:rPr>
              <a:t>http://www.windowsphone.com/en-us/store/app/program-in-c/4536bd55-276c-4c09-8383-4ea1621ee61d</a:t>
            </a:r>
            <a:endParaRPr lang="pt-BR" noProof="0" dirty="0"/>
          </a:p>
          <a:p>
            <a:pPr marL="457200" lvl="1" indent="0"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3091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71800"/>
            <a:ext cx="7772400" cy="1143000"/>
          </a:xfrm>
        </p:spPr>
        <p:txBody>
          <a:bodyPr/>
          <a:lstStyle/>
          <a:p>
            <a:pPr algn="ctr"/>
            <a:r>
              <a:rPr lang="pt-BR" dirty="0"/>
              <a:t>Exercício 1: </a:t>
            </a:r>
            <a:br>
              <a:rPr lang="pt-BR" dirty="0"/>
            </a:br>
            <a:r>
              <a:rPr lang="pt-BR" dirty="0"/>
              <a:t>Calcule um número elevado ao cubo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530E64-08E1-4CA4-97BB-8E38FA75E78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21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1: Calcule um número elevado ao cubo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458200" cy="3276600"/>
          </a:xfrm>
        </p:spPr>
        <p:txBody>
          <a:bodyPr/>
          <a:lstStyle/>
          <a:p>
            <a:r>
              <a:rPr lang="en-US" dirty="0" err="1"/>
              <a:t>Passo</a:t>
            </a:r>
            <a:r>
              <a:rPr lang="en-US" dirty="0"/>
              <a:t>-a-</a:t>
            </a:r>
            <a:r>
              <a:rPr lang="en-US" dirty="0" err="1"/>
              <a:t>passo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construção</a:t>
            </a:r>
            <a:r>
              <a:rPr lang="en-US" dirty="0"/>
              <a:t> de </a:t>
            </a:r>
            <a:r>
              <a:rPr lang="en-US" dirty="0" err="1"/>
              <a:t>algoritmos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Definir</a:t>
            </a:r>
            <a:r>
              <a:rPr lang="en-US" dirty="0"/>
              <a:t> </a:t>
            </a:r>
            <a:r>
              <a:rPr lang="en-US" dirty="0" err="1"/>
              <a:t>entrada</a:t>
            </a:r>
            <a:r>
              <a:rPr lang="en-US" dirty="0"/>
              <a:t> e </a:t>
            </a:r>
            <a:r>
              <a:rPr lang="en-US" dirty="0" err="1"/>
              <a:t>saída</a:t>
            </a:r>
            <a:r>
              <a:rPr lang="en-US" dirty="0"/>
              <a:t>: </a:t>
            </a:r>
          </a:p>
          <a:p>
            <a:pPr lvl="2"/>
            <a:r>
              <a:rPr lang="en-US" dirty="0" err="1"/>
              <a:t>Entrada</a:t>
            </a:r>
            <a:r>
              <a:rPr lang="en-US" dirty="0"/>
              <a:t>: n</a:t>
            </a:r>
          </a:p>
          <a:p>
            <a:pPr lvl="2"/>
            <a:r>
              <a:rPr lang="en-US" dirty="0" err="1"/>
              <a:t>Saída</a:t>
            </a:r>
            <a:r>
              <a:rPr lang="en-US" dirty="0"/>
              <a:t>: </a:t>
            </a:r>
            <a:r>
              <a:rPr lang="en-US" dirty="0" err="1"/>
              <a:t>cubo</a:t>
            </a:r>
            <a:endParaRPr lang="en-US" dirty="0"/>
          </a:p>
          <a:p>
            <a:pPr lvl="2"/>
            <a:r>
              <a:rPr lang="en-US" dirty="0" err="1"/>
              <a:t>cubo</a:t>
            </a:r>
            <a:r>
              <a:rPr lang="en-US" dirty="0"/>
              <a:t> = f(n)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530E64-08E1-4CA4-97BB-8E38FA75E785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085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1: Calcule um número elevado ao cubo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458200" cy="3276600"/>
          </a:xfrm>
        </p:spPr>
        <p:txBody>
          <a:bodyPr/>
          <a:lstStyle/>
          <a:p>
            <a:r>
              <a:rPr lang="en-US" dirty="0" err="1"/>
              <a:t>Passo</a:t>
            </a:r>
            <a:r>
              <a:rPr lang="en-US" dirty="0"/>
              <a:t>-a-</a:t>
            </a:r>
            <a:r>
              <a:rPr lang="en-US" dirty="0" err="1"/>
              <a:t>passo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construção</a:t>
            </a:r>
            <a:r>
              <a:rPr lang="en-US" dirty="0"/>
              <a:t> de </a:t>
            </a:r>
            <a:r>
              <a:rPr lang="en-US" dirty="0" err="1"/>
              <a:t>algoritmos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Definir</a:t>
            </a:r>
            <a:r>
              <a:rPr lang="en-US" dirty="0"/>
              <a:t> </a:t>
            </a:r>
            <a:r>
              <a:rPr lang="en-US" dirty="0" err="1"/>
              <a:t>entrada</a:t>
            </a:r>
            <a:r>
              <a:rPr lang="en-US" dirty="0"/>
              <a:t> e </a:t>
            </a:r>
            <a:r>
              <a:rPr lang="en-US" dirty="0" err="1"/>
              <a:t>saída</a:t>
            </a:r>
            <a:r>
              <a:rPr lang="en-US" dirty="0"/>
              <a:t>: </a:t>
            </a:r>
          </a:p>
          <a:p>
            <a:pPr lvl="2"/>
            <a:r>
              <a:rPr lang="en-US" dirty="0" err="1"/>
              <a:t>Entrada</a:t>
            </a:r>
            <a:r>
              <a:rPr lang="en-US" dirty="0"/>
              <a:t>: n</a:t>
            </a:r>
          </a:p>
          <a:p>
            <a:pPr lvl="2"/>
            <a:r>
              <a:rPr lang="en-US" dirty="0" err="1"/>
              <a:t>Saída</a:t>
            </a:r>
            <a:r>
              <a:rPr lang="en-US" dirty="0"/>
              <a:t>: </a:t>
            </a:r>
            <a:r>
              <a:rPr lang="en-US" dirty="0" err="1"/>
              <a:t>cubo</a:t>
            </a:r>
            <a:endParaRPr lang="en-US" dirty="0"/>
          </a:p>
          <a:p>
            <a:pPr lvl="2"/>
            <a:r>
              <a:rPr lang="en-US" dirty="0" err="1"/>
              <a:t>cubo</a:t>
            </a:r>
            <a:r>
              <a:rPr lang="en-US" dirty="0"/>
              <a:t> = f(n)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Implementar</a:t>
            </a:r>
            <a:r>
              <a:rPr lang="en-US" dirty="0"/>
              <a:t> a </a:t>
            </a:r>
            <a:r>
              <a:rPr lang="en-US" dirty="0" err="1"/>
              <a:t>função</a:t>
            </a:r>
            <a:r>
              <a:rPr lang="en-US" dirty="0"/>
              <a:t> de </a:t>
            </a:r>
            <a:r>
              <a:rPr lang="en-US" dirty="0" err="1"/>
              <a:t>saída</a:t>
            </a:r>
            <a:r>
              <a:rPr lang="en-US" dirty="0"/>
              <a:t>: </a:t>
            </a:r>
            <a:r>
              <a:rPr lang="en-US" b="1" dirty="0" err="1">
                <a:solidFill>
                  <a:srgbClr val="000000"/>
                </a:solidFill>
              </a:rPr>
              <a:t>Número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elevado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cubo</a:t>
            </a:r>
            <a:endParaRPr lang="en-US" b="1" dirty="0">
              <a:solidFill>
                <a:srgbClr val="000000"/>
              </a:solidFill>
            </a:endParaRPr>
          </a:p>
          <a:p>
            <a:pPr marL="1314450" lvl="2" indent="-457200"/>
            <a:r>
              <a:rPr lang="en-US" dirty="0"/>
              <a:t>f(n) = n * n * n</a:t>
            </a:r>
          </a:p>
          <a:p>
            <a:pPr marL="1314450" lvl="2" indent="-457200"/>
            <a:r>
              <a:rPr lang="en-US" dirty="0" err="1"/>
              <a:t>ou</a:t>
            </a:r>
            <a:endParaRPr lang="en-US" dirty="0"/>
          </a:p>
          <a:p>
            <a:pPr marL="1314450" lvl="2" indent="-457200"/>
            <a:r>
              <a:rPr lang="en-US" dirty="0" err="1"/>
              <a:t>cubo</a:t>
            </a:r>
            <a:r>
              <a:rPr lang="en-US" dirty="0"/>
              <a:t> = n * n *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530E64-08E1-4CA4-97BB-8E38FA75E785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49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Recapitulando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/>
          <a:lstStyle/>
          <a:p>
            <a:r>
              <a:rPr lang="en-US" dirty="0"/>
              <a:t>Hardware X software (</a:t>
            </a:r>
            <a:r>
              <a:rPr lang="en-US" dirty="0" err="1"/>
              <a:t>aplicativos</a:t>
            </a:r>
            <a:r>
              <a:rPr lang="en-US" dirty="0"/>
              <a:t> e </a:t>
            </a:r>
            <a:r>
              <a:rPr lang="en-US" dirty="0" err="1"/>
              <a:t>sistemas</a:t>
            </a:r>
            <a:r>
              <a:rPr lang="en-US" dirty="0"/>
              <a:t>)</a:t>
            </a:r>
          </a:p>
          <a:p>
            <a:r>
              <a:rPr lang="en-US" dirty="0" err="1"/>
              <a:t>Softwares</a:t>
            </a:r>
            <a:r>
              <a:rPr lang="en-US" dirty="0"/>
              <a:t> </a:t>
            </a:r>
            <a:r>
              <a:rPr lang="en-US" dirty="0" err="1"/>
              <a:t>escritos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linguagens</a:t>
            </a:r>
            <a:r>
              <a:rPr lang="en-US" dirty="0"/>
              <a:t> de </a:t>
            </a:r>
            <a:r>
              <a:rPr lang="en-US" dirty="0" err="1"/>
              <a:t>programação</a:t>
            </a:r>
            <a:endParaRPr lang="en-US" dirty="0"/>
          </a:p>
          <a:p>
            <a:r>
              <a:rPr lang="en-US" dirty="0"/>
              <a:t>LPs </a:t>
            </a:r>
            <a:r>
              <a:rPr lang="en-US" dirty="0" err="1"/>
              <a:t>possuem</a:t>
            </a:r>
            <a:r>
              <a:rPr lang="en-US" dirty="0"/>
              <a:t> </a:t>
            </a:r>
            <a:r>
              <a:rPr lang="en-US" dirty="0" err="1"/>
              <a:t>conjunto</a:t>
            </a:r>
            <a:r>
              <a:rPr lang="en-US" dirty="0"/>
              <a:t> de </a:t>
            </a:r>
            <a:r>
              <a:rPr lang="en-US" dirty="0" err="1"/>
              <a:t>regras</a:t>
            </a:r>
            <a:r>
              <a:rPr lang="en-US" dirty="0"/>
              <a:t> </a:t>
            </a:r>
            <a:r>
              <a:rPr lang="en-US" dirty="0" err="1"/>
              <a:t>sintáticas</a:t>
            </a:r>
            <a:r>
              <a:rPr lang="en-US" dirty="0"/>
              <a:t> e </a:t>
            </a:r>
            <a:r>
              <a:rPr lang="en-US" dirty="0" err="1"/>
              <a:t>semânticas</a:t>
            </a:r>
            <a:endParaRPr lang="en-US" dirty="0"/>
          </a:p>
          <a:p>
            <a:r>
              <a:rPr lang="en-US" dirty="0" err="1"/>
              <a:t>Classificação</a:t>
            </a:r>
            <a:r>
              <a:rPr lang="en-US" dirty="0"/>
              <a:t> de LP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Criação</a:t>
            </a:r>
            <a:r>
              <a:rPr lang="en-US" dirty="0"/>
              <a:t>, </a:t>
            </a:r>
            <a:r>
              <a:rPr lang="en-US" dirty="0" err="1"/>
              <a:t>compilação</a:t>
            </a:r>
            <a:r>
              <a:rPr lang="en-US" dirty="0"/>
              <a:t> e </a:t>
            </a:r>
            <a:r>
              <a:rPr lang="en-US" dirty="0" err="1"/>
              <a:t>execução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530E64-08E1-4CA4-97BB-8E38FA75E785}" type="slidenum">
              <a:rPr lang="pt-BR" smtClean="0"/>
              <a:pPr/>
              <a:t>2</a:t>
            </a:fld>
            <a:endParaRPr lang="pt-BR"/>
          </a:p>
        </p:txBody>
      </p:sp>
      <p:graphicFrame>
        <p:nvGraphicFramePr>
          <p:cNvPr id="6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73677"/>
              </p:ext>
            </p:extLst>
          </p:nvPr>
        </p:nvGraphicFramePr>
        <p:xfrm>
          <a:off x="1905000" y="3352800"/>
          <a:ext cx="4495800" cy="137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Linguagem de</a:t>
                      </a:r>
                    </a:p>
                    <a:p>
                      <a:pPr algn="ctr"/>
                      <a:r>
                        <a:rPr kumimoji="0" lang="pt-BR" sz="1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Máquina</a:t>
                      </a:r>
                    </a:p>
                    <a:p>
                      <a:pPr algn="ctr"/>
                      <a:endParaRPr kumimoji="0" lang="pt-BR" sz="14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10110101</a:t>
                      </a:r>
                    </a:p>
                    <a:p>
                      <a:pPr algn="ctr"/>
                      <a:r>
                        <a:rPr kumimoji="0" lang="pt-BR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11100110</a:t>
                      </a:r>
                    </a:p>
                    <a:p>
                      <a:pPr algn="ctr"/>
                      <a:r>
                        <a:rPr kumimoji="0" lang="pt-BR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11000100</a:t>
                      </a:r>
                      <a:endParaRPr lang="pt-BR" sz="1400" b="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Linguagem de</a:t>
                      </a:r>
                    </a:p>
                    <a:p>
                      <a:pPr algn="ctr"/>
                      <a:r>
                        <a:rPr kumimoji="0" lang="pt-BR" sz="1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Baixo Nível</a:t>
                      </a:r>
                    </a:p>
                    <a:p>
                      <a:pPr algn="ctr"/>
                      <a:endParaRPr kumimoji="0" lang="pt-BR" sz="14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LOAD BASE</a:t>
                      </a:r>
                    </a:p>
                    <a:p>
                      <a:pPr algn="ctr"/>
                      <a:r>
                        <a:rPr kumimoji="0" lang="pt-BR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ADD BONUS</a:t>
                      </a:r>
                    </a:p>
                    <a:p>
                      <a:pPr algn="ctr"/>
                      <a:r>
                        <a:rPr kumimoji="0" lang="pt-BR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STORE SALARIO</a:t>
                      </a:r>
                      <a:endParaRPr lang="pt-BR" sz="1400" b="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Linguagem de Alto Nível</a:t>
                      </a:r>
                    </a:p>
                    <a:p>
                      <a:pPr algn="ctr"/>
                      <a:endParaRPr kumimoji="0" lang="pt-BR" sz="14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1400" b="0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Salario</a:t>
                      </a:r>
                      <a:r>
                        <a:rPr kumimoji="0" lang="pt-BR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</a:p>
                    <a:p>
                      <a:pPr algn="ctr"/>
                      <a:r>
                        <a:rPr kumimoji="0" lang="pt-BR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 + </a:t>
                      </a:r>
                      <a:r>
                        <a:rPr kumimoji="0" lang="pt-BR" sz="1400" b="0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Bonus</a:t>
                      </a:r>
                      <a:endParaRPr lang="pt-BR" sz="1400" b="0" dirty="0"/>
                    </a:p>
                  </a:txBody>
                  <a:tcPr marL="91445" marR="91445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5818188" cy="14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34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1: Calcule um número elevado ao cubo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458200" cy="3276600"/>
          </a:xfrm>
        </p:spPr>
        <p:txBody>
          <a:bodyPr/>
          <a:lstStyle/>
          <a:p>
            <a:r>
              <a:rPr lang="en-US" dirty="0" err="1"/>
              <a:t>Passo</a:t>
            </a:r>
            <a:r>
              <a:rPr lang="en-US" dirty="0"/>
              <a:t>-a-</a:t>
            </a:r>
            <a:r>
              <a:rPr lang="en-US" dirty="0" err="1"/>
              <a:t>passo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construção</a:t>
            </a:r>
            <a:r>
              <a:rPr lang="en-US" dirty="0"/>
              <a:t> de </a:t>
            </a:r>
            <a:r>
              <a:rPr lang="en-US" dirty="0" err="1"/>
              <a:t>algoritmos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Definir</a:t>
            </a:r>
            <a:r>
              <a:rPr lang="en-US" dirty="0"/>
              <a:t> </a:t>
            </a:r>
            <a:r>
              <a:rPr lang="en-US" dirty="0" err="1"/>
              <a:t>entrada</a:t>
            </a:r>
            <a:r>
              <a:rPr lang="en-US" dirty="0"/>
              <a:t> e </a:t>
            </a:r>
            <a:r>
              <a:rPr lang="en-US" dirty="0" err="1"/>
              <a:t>saída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Implementar</a:t>
            </a:r>
            <a:r>
              <a:rPr lang="en-US" dirty="0"/>
              <a:t> a </a:t>
            </a:r>
            <a:r>
              <a:rPr lang="en-US" dirty="0" err="1"/>
              <a:t>função</a:t>
            </a:r>
            <a:r>
              <a:rPr lang="en-US" dirty="0"/>
              <a:t> de </a:t>
            </a:r>
            <a:r>
              <a:rPr lang="en-US" dirty="0" err="1"/>
              <a:t>saída</a:t>
            </a:r>
            <a:r>
              <a:rPr lang="en-US" dirty="0"/>
              <a:t>: </a:t>
            </a:r>
            <a:r>
              <a:rPr lang="en-US" b="1" dirty="0" err="1">
                <a:solidFill>
                  <a:srgbClr val="000000"/>
                </a:solidFill>
              </a:rPr>
              <a:t>Número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elevado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cubo</a:t>
            </a:r>
            <a:endParaRPr lang="en-US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530E64-08E1-4CA4-97BB-8E38FA75E785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" name="Rounded Rectangle 4"/>
          <p:cNvSpPr/>
          <p:nvPr/>
        </p:nvSpPr>
        <p:spPr>
          <a:xfrm>
            <a:off x="3276600" y="3657600"/>
            <a:ext cx="1676400" cy="914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2514600" y="4114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7000" y="3657600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3913812"/>
            <a:ext cx="166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cubo</a:t>
            </a:r>
            <a:r>
              <a:rPr lang="en-US" dirty="0"/>
              <a:t> = n * n * 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4648200"/>
            <a:ext cx="872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Função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48200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4648200"/>
            <a:ext cx="87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Output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53000" y="4114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05400" y="3657600"/>
            <a:ext cx="8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cubo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136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1: Calcule um número elevado ao cubo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114799"/>
          </a:xfrm>
        </p:spPr>
        <p:txBody>
          <a:bodyPr>
            <a:normAutofit/>
          </a:bodyPr>
          <a:lstStyle/>
          <a:p>
            <a:r>
              <a:rPr lang="en-US" dirty="0" err="1"/>
              <a:t>Passo</a:t>
            </a:r>
            <a:r>
              <a:rPr lang="en-US" dirty="0"/>
              <a:t>-a-</a:t>
            </a:r>
            <a:r>
              <a:rPr lang="en-US" dirty="0" err="1"/>
              <a:t>passo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construção</a:t>
            </a:r>
            <a:r>
              <a:rPr lang="en-US" dirty="0"/>
              <a:t> de </a:t>
            </a:r>
            <a:r>
              <a:rPr lang="en-US" dirty="0" err="1"/>
              <a:t>algoritmos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Definir</a:t>
            </a:r>
            <a:r>
              <a:rPr lang="en-US" dirty="0"/>
              <a:t> </a:t>
            </a:r>
            <a:r>
              <a:rPr lang="en-US" dirty="0" err="1"/>
              <a:t>entrada</a:t>
            </a:r>
            <a:r>
              <a:rPr lang="en-US" dirty="0"/>
              <a:t> e </a:t>
            </a:r>
            <a:r>
              <a:rPr lang="en-US" dirty="0" err="1"/>
              <a:t>saída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Implementar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Compilar</a:t>
            </a:r>
            <a:r>
              <a:rPr lang="en-US" dirty="0"/>
              <a:t> o </a:t>
            </a:r>
            <a:r>
              <a:rPr lang="en-US" dirty="0" err="1"/>
              <a:t>código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 ok, </a:t>
            </a:r>
            <a:r>
              <a:rPr lang="en-US" dirty="0" err="1"/>
              <a:t>executar</a:t>
            </a:r>
            <a:r>
              <a:rPr lang="en-US" dirty="0"/>
              <a:t> o </a:t>
            </a:r>
            <a:r>
              <a:rPr lang="en-US" dirty="0" err="1"/>
              <a:t>código</a:t>
            </a:r>
            <a:r>
              <a:rPr lang="en-US" dirty="0"/>
              <a:t>. Se </a:t>
            </a:r>
            <a:r>
              <a:rPr lang="en-US" dirty="0" err="1"/>
              <a:t>não</a:t>
            </a:r>
            <a:r>
              <a:rPr lang="en-US" dirty="0"/>
              <a:t>, </a:t>
            </a:r>
            <a:r>
              <a:rPr lang="en-US" dirty="0" err="1"/>
              <a:t>voltar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passo</a:t>
            </a:r>
            <a:r>
              <a:rPr lang="en-US" dirty="0"/>
              <a:t> 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Testar</a:t>
            </a:r>
            <a:r>
              <a:rPr lang="en-US" dirty="0"/>
              <a:t> o </a:t>
            </a:r>
            <a:r>
              <a:rPr lang="en-US" dirty="0" err="1"/>
              <a:t>código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 ok, FIM. Se </a:t>
            </a:r>
            <a:r>
              <a:rPr lang="en-US" dirty="0" err="1"/>
              <a:t>não</a:t>
            </a:r>
            <a:r>
              <a:rPr lang="en-US" dirty="0"/>
              <a:t>, </a:t>
            </a:r>
            <a:r>
              <a:rPr lang="en-US" dirty="0" err="1"/>
              <a:t>volta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passo</a:t>
            </a:r>
            <a:r>
              <a:rPr lang="en-US" dirty="0"/>
              <a:t> 2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530E64-08E1-4CA4-97BB-8E38FA75E785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46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Passo</a:t>
            </a:r>
            <a:r>
              <a:rPr lang="en-US" dirty="0"/>
              <a:t>-a-</a:t>
            </a:r>
            <a:r>
              <a:rPr lang="en-US" dirty="0" err="1"/>
              <a:t>passo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Construir</a:t>
            </a:r>
            <a:r>
              <a:rPr lang="en-US" dirty="0"/>
              <a:t> </a:t>
            </a:r>
            <a:r>
              <a:rPr lang="en-US" dirty="0" err="1"/>
              <a:t>Algoritmos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530E64-08E1-4CA4-97BB-8E38FA75E785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2165215" y="1764268"/>
            <a:ext cx="117855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Definir</a:t>
            </a:r>
            <a:r>
              <a:rPr lang="en-US" dirty="0"/>
              <a:t> E/S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2723" y="1611868"/>
            <a:ext cx="109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Problema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5" idx="3"/>
            <a:endCxn id="22" idx="1"/>
          </p:cNvCxnSpPr>
          <p:nvPr/>
        </p:nvCxnSpPr>
        <p:spPr>
          <a:xfrm>
            <a:off x="3343768" y="1948934"/>
            <a:ext cx="3732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16991" y="1764268"/>
            <a:ext cx="14052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Implementar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2" idx="3"/>
            <a:endCxn id="37" idx="1"/>
          </p:cNvCxnSpPr>
          <p:nvPr/>
        </p:nvCxnSpPr>
        <p:spPr>
          <a:xfrm>
            <a:off x="5122206" y="1948934"/>
            <a:ext cx="6245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46781" y="1764268"/>
            <a:ext cx="103214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Compilar</a:t>
            </a:r>
            <a:endParaRPr lang="en-US" dirty="0"/>
          </a:p>
        </p:txBody>
      </p:sp>
      <p:sp>
        <p:nvSpPr>
          <p:cNvPr id="40" name="Diamond 39"/>
          <p:cNvSpPr/>
          <p:nvPr/>
        </p:nvSpPr>
        <p:spPr>
          <a:xfrm>
            <a:off x="5815806" y="2602468"/>
            <a:ext cx="914400" cy="838200"/>
          </a:xfrm>
          <a:prstGeom prst="diamon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37" idx="2"/>
            <a:endCxn id="40" idx="0"/>
          </p:cNvCxnSpPr>
          <p:nvPr/>
        </p:nvCxnSpPr>
        <p:spPr>
          <a:xfrm>
            <a:off x="6262852" y="2133600"/>
            <a:ext cx="10154" cy="46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2"/>
          </p:cNvCxnSpPr>
          <p:nvPr/>
        </p:nvCxnSpPr>
        <p:spPr>
          <a:xfrm>
            <a:off x="6273006" y="3440668"/>
            <a:ext cx="7175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73006" y="3516868"/>
            <a:ext cx="56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Não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901406" y="2602468"/>
            <a:ext cx="528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Sim</a:t>
            </a:r>
            <a:endParaRPr lang="en-US" dirty="0"/>
          </a:p>
        </p:txBody>
      </p:sp>
      <p:cxnSp>
        <p:nvCxnSpPr>
          <p:cNvPr id="53" name="Elbow Connector 52"/>
          <p:cNvCxnSpPr>
            <a:stCxn id="40" idx="1"/>
            <a:endCxn id="22" idx="2"/>
          </p:cNvCxnSpPr>
          <p:nvPr/>
        </p:nvCxnSpPr>
        <p:spPr>
          <a:xfrm rot="10800000">
            <a:off x="4419600" y="2133600"/>
            <a:ext cx="1396207" cy="88796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15806" y="4126468"/>
            <a:ext cx="99945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Executar</a:t>
            </a:r>
            <a:endParaRPr lang="en-US" dirty="0"/>
          </a:p>
        </p:txBody>
      </p:sp>
      <p:sp>
        <p:nvSpPr>
          <p:cNvPr id="57" name="Diamond 56"/>
          <p:cNvSpPr/>
          <p:nvPr/>
        </p:nvSpPr>
        <p:spPr>
          <a:xfrm>
            <a:off x="5892006" y="4964668"/>
            <a:ext cx="914400" cy="838200"/>
          </a:xfrm>
          <a:prstGeom prst="diamon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endCxn id="57" idx="0"/>
          </p:cNvCxnSpPr>
          <p:nvPr/>
        </p:nvCxnSpPr>
        <p:spPr>
          <a:xfrm>
            <a:off x="6339052" y="4495800"/>
            <a:ext cx="10154" cy="46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73190" y="5867400"/>
            <a:ext cx="56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Não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920432" y="4900136"/>
            <a:ext cx="528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Sim</a:t>
            </a:r>
            <a:endParaRPr lang="en-US" dirty="0"/>
          </a:p>
        </p:txBody>
      </p:sp>
      <p:cxnSp>
        <p:nvCxnSpPr>
          <p:cNvPr id="65" name="Elbow Connector 64"/>
          <p:cNvCxnSpPr>
            <a:stCxn id="57" idx="1"/>
            <a:endCxn id="22" idx="2"/>
          </p:cNvCxnSpPr>
          <p:nvPr/>
        </p:nvCxnSpPr>
        <p:spPr>
          <a:xfrm rot="10800000">
            <a:off x="4419600" y="2133600"/>
            <a:ext cx="1472407" cy="325016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7" idx="2"/>
          </p:cNvCxnSpPr>
          <p:nvPr/>
        </p:nvCxnSpPr>
        <p:spPr>
          <a:xfrm>
            <a:off x="6349206" y="5802868"/>
            <a:ext cx="10154" cy="54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096000" y="6400800"/>
            <a:ext cx="52809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Fim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039190" y="1946418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943600" y="2819400"/>
            <a:ext cx="6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Erro</a:t>
            </a:r>
            <a:r>
              <a:rPr lang="en-US" dirty="0"/>
              <a:t>?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19800" y="5181600"/>
            <a:ext cx="6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Erro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602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Exemplo: Calcule um número elevado ao cubo – Linguagem C</a:t>
            </a:r>
          </a:p>
        </p:txBody>
      </p:sp>
      <p:pic>
        <p:nvPicPr>
          <p:cNvPr id="4" name="Picture 3" descr="Screen Shot 2016-08-11 at 11.34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2438400" cy="2834380"/>
          </a:xfrm>
          <a:prstGeom prst="rect">
            <a:avLst/>
          </a:prstGeom>
        </p:spPr>
      </p:pic>
      <p:sp>
        <p:nvSpPr>
          <p:cNvPr id="13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804862"/>
          </a:xfrm>
        </p:spPr>
        <p:txBody>
          <a:bodyPr/>
          <a:lstStyle/>
          <a:p>
            <a:pPr eaLnBrk="1" hangingPunct="1"/>
            <a:r>
              <a:rPr lang="pt-BR" dirty="0"/>
              <a:t>Definindo a entrada e a saída (variáveis)</a:t>
            </a:r>
            <a:endParaRPr lang="pt-BR" sz="2400" dirty="0"/>
          </a:p>
          <a:p>
            <a:pPr eaLnBrk="1" hangingPunct="1"/>
            <a:endParaRPr lang="pt-BR" dirty="0"/>
          </a:p>
          <a:p>
            <a:pPr eaLnBrk="1" hangingPunct="1"/>
            <a:endParaRPr lang="pt-BR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743200"/>
            <a:ext cx="2524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Declaração</a:t>
            </a:r>
            <a:r>
              <a:rPr lang="en-US" sz="2000" dirty="0"/>
              <a:t> da </a:t>
            </a:r>
            <a:r>
              <a:rPr lang="en-US" sz="2000" dirty="0" err="1"/>
              <a:t>variável</a:t>
            </a:r>
            <a:endParaRPr lang="en-US" sz="2000" dirty="0"/>
          </a:p>
          <a:p>
            <a:r>
              <a:rPr lang="en-US" sz="2000" dirty="0"/>
              <a:t>de </a:t>
            </a:r>
            <a:r>
              <a:rPr lang="en-US" sz="2000" dirty="0" err="1"/>
              <a:t>entrada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5257800" y="3097143"/>
            <a:ext cx="914400" cy="484257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00800" y="3810000"/>
            <a:ext cx="2524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Declaração</a:t>
            </a:r>
            <a:r>
              <a:rPr lang="en-US" sz="2000" dirty="0"/>
              <a:t> da </a:t>
            </a:r>
            <a:r>
              <a:rPr lang="en-US" sz="2000" dirty="0" err="1"/>
              <a:t>variável</a:t>
            </a:r>
            <a:endParaRPr lang="en-US" sz="2000" dirty="0"/>
          </a:p>
          <a:p>
            <a:r>
              <a:rPr lang="en-US" sz="2000" dirty="0"/>
              <a:t>de </a:t>
            </a:r>
            <a:r>
              <a:rPr lang="en-US" sz="2000" dirty="0" err="1"/>
              <a:t>saída</a:t>
            </a:r>
            <a:endParaRPr lang="en-US" sz="2000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 flipV="1">
            <a:off x="5334000" y="3962401"/>
            <a:ext cx="1066800" cy="20154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Exemplo: Cálculo um número ao cubo – Linguagem C</a:t>
            </a:r>
          </a:p>
        </p:txBody>
      </p:sp>
      <p:sp>
        <p:nvSpPr>
          <p:cNvPr id="13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804862"/>
          </a:xfrm>
        </p:spPr>
        <p:txBody>
          <a:bodyPr/>
          <a:lstStyle/>
          <a:p>
            <a:pPr eaLnBrk="1" hangingPunct="1"/>
            <a:r>
              <a:rPr lang="pt-BR" dirty="0"/>
              <a:t>Implementando a função de saída</a:t>
            </a:r>
            <a:endParaRPr lang="pt-BR" sz="2400" dirty="0"/>
          </a:p>
          <a:p>
            <a:pPr eaLnBrk="1" hangingPunct="1"/>
            <a:endParaRPr lang="pt-BR" dirty="0"/>
          </a:p>
          <a:p>
            <a:pPr eaLnBrk="1" hangingPunct="1"/>
            <a:endParaRPr lang="pt-BR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3810000"/>
            <a:ext cx="2417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Comando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calcula</a:t>
            </a:r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err="1"/>
              <a:t>função</a:t>
            </a:r>
            <a:endParaRPr lang="en-US" sz="2000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>
            <a:off x="4495800" y="4163943"/>
            <a:ext cx="1676400" cy="179457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6-08-11 at 11.41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277585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Exemplo: Cálculo um número ao cubo – Linguagem C</a:t>
            </a:r>
          </a:p>
        </p:txBody>
      </p:sp>
      <p:sp>
        <p:nvSpPr>
          <p:cNvPr id="13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804862"/>
          </a:xfrm>
        </p:spPr>
        <p:txBody>
          <a:bodyPr/>
          <a:lstStyle/>
          <a:p>
            <a:pPr eaLnBrk="1" hangingPunct="1"/>
            <a:r>
              <a:rPr lang="pt-BR" dirty="0"/>
              <a:t>Adicionando comandos de impressão e leitura para a entrada</a:t>
            </a:r>
            <a:endParaRPr lang="pt-BR" sz="2400" dirty="0"/>
          </a:p>
          <a:p>
            <a:pPr eaLnBrk="1" hangingPunct="1"/>
            <a:endParaRPr lang="pt-BR" dirty="0"/>
          </a:p>
          <a:p>
            <a:pPr eaLnBrk="1" hangingPunct="1"/>
            <a:endParaRPr lang="pt-BR" sz="2400" dirty="0"/>
          </a:p>
        </p:txBody>
      </p:sp>
      <p:pic>
        <p:nvPicPr>
          <p:cNvPr id="4" name="Picture 3" descr="Screen Shot 2016-08-11 at 11.5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0"/>
            <a:ext cx="3658921" cy="2971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72200" y="2971800"/>
            <a:ext cx="2849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Comando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impressão</a:t>
            </a:r>
            <a:endParaRPr lang="en-US" sz="2000" dirty="0"/>
          </a:p>
          <a:p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tela</a:t>
            </a:r>
            <a:endParaRPr lang="en-US" sz="2000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5257800" y="3325743"/>
            <a:ext cx="914400" cy="560457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82264" y="3886200"/>
            <a:ext cx="2453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Comando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leitura</a:t>
            </a:r>
            <a:endParaRPr lang="en-US" sz="2000" dirty="0"/>
          </a:p>
          <a:p>
            <a:r>
              <a:rPr lang="en-US" sz="2000" dirty="0"/>
              <a:t>de </a:t>
            </a:r>
            <a:r>
              <a:rPr lang="en-US" sz="2000" dirty="0" err="1"/>
              <a:t>entrada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 flipV="1">
            <a:off x="4114800" y="4191001"/>
            <a:ext cx="2167464" cy="4914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1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Exemplo: Cálculo um número ao cubo – Linguagem C</a:t>
            </a:r>
          </a:p>
        </p:txBody>
      </p:sp>
      <p:sp>
        <p:nvSpPr>
          <p:cNvPr id="13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804862"/>
          </a:xfrm>
        </p:spPr>
        <p:txBody>
          <a:bodyPr/>
          <a:lstStyle/>
          <a:p>
            <a:r>
              <a:rPr lang="pt-BR" dirty="0"/>
              <a:t>Adicionando comandos de impressão da saída</a:t>
            </a:r>
          </a:p>
          <a:p>
            <a:pPr eaLnBrk="1" hangingPunct="1"/>
            <a:endParaRPr lang="pt-BR" sz="2400" dirty="0"/>
          </a:p>
        </p:txBody>
      </p:sp>
      <p:pic>
        <p:nvPicPr>
          <p:cNvPr id="6" name="Picture 5" descr="Screen Shot 2016-08-11 at 12.0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4310303" cy="304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53200" y="4038600"/>
            <a:ext cx="2641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Comando</a:t>
            </a:r>
            <a:r>
              <a:rPr lang="en-US" sz="2000" dirty="0"/>
              <a:t> de </a:t>
            </a:r>
            <a:r>
              <a:rPr lang="en-US" sz="2000" dirty="0" err="1"/>
              <a:t>impressão</a:t>
            </a:r>
            <a:endParaRPr lang="en-US" sz="2000" dirty="0"/>
          </a:p>
          <a:p>
            <a:r>
              <a:rPr lang="en-US" sz="2000" dirty="0"/>
              <a:t>da </a:t>
            </a:r>
            <a:r>
              <a:rPr lang="en-US" sz="2000" dirty="0" err="1"/>
              <a:t>saída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5791200" y="4392543"/>
            <a:ext cx="762000" cy="103257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6-08-11 at 12.0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4408098" cy="32004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Exemplo: Cálculo um número ao cubo – Linguagem 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1600200"/>
            <a:ext cx="2549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Inclusão</a:t>
            </a:r>
            <a:r>
              <a:rPr lang="en-US" sz="2000" dirty="0"/>
              <a:t> de </a:t>
            </a:r>
            <a:r>
              <a:rPr lang="en-US" sz="2000" dirty="0" err="1"/>
              <a:t>bibliotecas</a:t>
            </a:r>
            <a:endParaRPr lang="en-US" sz="2000" dirty="0"/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2362200" y="1800255"/>
            <a:ext cx="2438400" cy="485745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8400" y="3124200"/>
            <a:ext cx="2629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Declaração</a:t>
            </a:r>
            <a:r>
              <a:rPr lang="en-US" sz="2000" dirty="0"/>
              <a:t> de </a:t>
            </a:r>
            <a:r>
              <a:rPr lang="en-US" sz="2000" dirty="0" err="1"/>
              <a:t>variáveis</a:t>
            </a:r>
            <a:endParaRPr lang="en-US" sz="2000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2057400" y="3324255"/>
            <a:ext cx="4191000" cy="104745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0" y="4267200"/>
            <a:ext cx="1289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Comandos</a:t>
            </a:r>
            <a:endParaRPr lang="en-US" sz="2000" dirty="0"/>
          </a:p>
        </p:txBody>
      </p:sp>
      <p:sp>
        <p:nvSpPr>
          <p:cNvPr id="21" name="Right Brace 20"/>
          <p:cNvSpPr/>
          <p:nvPr/>
        </p:nvSpPr>
        <p:spPr>
          <a:xfrm>
            <a:off x="5791200" y="3657600"/>
            <a:ext cx="838200" cy="1676400"/>
          </a:xfrm>
          <a:prstGeom prst="rightBrac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19800" y="2209800"/>
            <a:ext cx="151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Função</a:t>
            </a:r>
            <a:r>
              <a:rPr lang="en-US" sz="2000" dirty="0"/>
              <a:t> main</a:t>
            </a: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1676400" y="2409855"/>
            <a:ext cx="4343400" cy="333345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0" y="2667000"/>
            <a:ext cx="141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Comentário</a:t>
            </a:r>
            <a:endParaRPr lang="en-US" sz="2000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4876800" y="2867055"/>
            <a:ext cx="1219200" cy="180945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89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pPr eaLnBrk="1" hangingPunct="1"/>
            <a:r>
              <a:rPr lang="pt-BR" dirty="0"/>
              <a:t>C</a:t>
            </a:r>
            <a:r>
              <a:rPr lang="pt-BR" sz="2400" dirty="0"/>
              <a:t>ontêm funções complementares (</a:t>
            </a:r>
            <a:r>
              <a:rPr lang="pt-BR" sz="2400" dirty="0" err="1"/>
              <a:t>ex</a:t>
            </a:r>
            <a:r>
              <a:rPr lang="pt-BR" sz="2400" dirty="0"/>
              <a:t>: </a:t>
            </a:r>
            <a:r>
              <a:rPr lang="pt-BR" sz="2400" dirty="0" err="1"/>
              <a:t>funcões</a:t>
            </a:r>
            <a:r>
              <a:rPr lang="pt-BR" sz="2400" dirty="0"/>
              <a:t> matemáticas)</a:t>
            </a:r>
          </a:p>
          <a:p>
            <a:pPr eaLnBrk="1" hangingPunct="1"/>
            <a:r>
              <a:rPr lang="pt-BR" sz="2400" b="1" dirty="0"/>
              <a:t>“#include</a:t>
            </a:r>
            <a:r>
              <a:rPr lang="pt-BR" sz="2400" dirty="0"/>
              <a:t>” informa ao compilador quais bibliotecas devem ser anexadas ao programa executável</a:t>
            </a:r>
          </a:p>
          <a:p>
            <a:pPr eaLnBrk="1" hangingPunct="1"/>
            <a:r>
              <a:rPr lang="pt-BR" dirty="0"/>
              <a:t>S</a:t>
            </a:r>
            <a:r>
              <a:rPr lang="pt-BR" sz="2400" dirty="0"/>
              <a:t>intaxe:</a:t>
            </a:r>
          </a:p>
          <a:p>
            <a:pPr eaLnBrk="1" hangingPunct="1"/>
            <a:endParaRPr lang="pt-BR" dirty="0"/>
          </a:p>
          <a:p>
            <a:pPr eaLnBrk="1" hangingPunct="1"/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Bibliotecas em C</a:t>
            </a:r>
          </a:p>
        </p:txBody>
      </p:sp>
      <p:sp>
        <p:nvSpPr>
          <p:cNvPr id="19460" name="CaixaDeTexto 3"/>
          <p:cNvSpPr txBox="1">
            <a:spLocks noChangeArrowheads="1"/>
          </p:cNvSpPr>
          <p:nvPr/>
        </p:nvSpPr>
        <p:spPr bwMode="auto">
          <a:xfrm>
            <a:off x="1295400" y="3276600"/>
            <a:ext cx="66595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200" b="1" dirty="0">
                <a:solidFill>
                  <a:srgbClr val="000000"/>
                </a:solidFill>
              </a:rPr>
              <a:t>#include &lt;</a:t>
            </a:r>
            <a:r>
              <a:rPr lang="pt-BR" sz="2200" b="1" dirty="0" err="1">
                <a:solidFill>
                  <a:srgbClr val="000000"/>
                </a:solidFill>
              </a:rPr>
              <a:t>nome_do_arquivo_da_biblioteca</a:t>
            </a:r>
            <a:r>
              <a:rPr lang="pt-BR" sz="2200" b="1" dirty="0">
                <a:solidFill>
                  <a:srgbClr val="000000"/>
                </a:solidFill>
              </a:rPr>
              <a:t>&gt;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8-11 at 12.0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95600"/>
            <a:ext cx="4408098" cy="32004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stdio.h</a:t>
            </a:r>
            <a:endParaRPr lang="pt-BR" dirty="0"/>
          </a:p>
        </p:txBody>
      </p:sp>
      <p:sp>
        <p:nvSpPr>
          <p:cNvPr id="21506" name="Espaço Reservado para Conteúdo 1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637113"/>
          </a:xfrm>
        </p:spPr>
        <p:txBody>
          <a:bodyPr/>
          <a:lstStyle/>
          <a:p>
            <a:pPr algn="just"/>
            <a:r>
              <a:rPr lang="pt-BR" dirty="0"/>
              <a:t>Biblioteca padrão</a:t>
            </a:r>
          </a:p>
          <a:p>
            <a:pPr algn="just"/>
            <a:r>
              <a:rPr lang="pt-BR" dirty="0"/>
              <a:t>“</a:t>
            </a:r>
            <a:r>
              <a:rPr lang="pt-BR" dirty="0" err="1"/>
              <a:t>std</a:t>
            </a:r>
            <a:r>
              <a:rPr lang="pt-BR" dirty="0"/>
              <a:t>” é abreviação de </a:t>
            </a:r>
            <a:r>
              <a:rPr lang="pt-BR" i="1" dirty="0"/>
              <a:t>standard</a:t>
            </a:r>
            <a:r>
              <a:rPr lang="pt-BR" dirty="0"/>
              <a:t> (padrão) </a:t>
            </a:r>
          </a:p>
          <a:p>
            <a:pPr algn="just"/>
            <a:r>
              <a:rPr lang="pt-BR" dirty="0"/>
              <a:t>“</a:t>
            </a:r>
            <a:r>
              <a:rPr lang="pt-BR" dirty="0" err="1"/>
              <a:t>io</a:t>
            </a:r>
            <a:r>
              <a:rPr lang="pt-BR" dirty="0"/>
              <a:t>” é abreviação de </a:t>
            </a:r>
            <a:r>
              <a:rPr lang="pt-BR" i="1" dirty="0"/>
              <a:t>input/output</a:t>
            </a:r>
            <a:r>
              <a:rPr lang="pt-BR" dirty="0"/>
              <a:t> (entrada/saída)</a:t>
            </a:r>
          </a:p>
          <a:p>
            <a:endParaRPr lang="pt-BR" dirty="0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381000" y="2819400"/>
            <a:ext cx="3810000" cy="3189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8A2626"/>
                </a:solidFill>
                <a:latin typeface="+mj-lt"/>
              </a:rPr>
              <a:t>Funções para impressão de texto na tela (</a:t>
            </a:r>
            <a:r>
              <a:rPr lang="pt-BR" sz="2400" dirty="0" err="1">
                <a:latin typeface="+mj-lt"/>
              </a:rPr>
              <a:t>printf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(...)</a:t>
            </a:r>
            <a:r>
              <a:rPr lang="pt-BR" sz="2400" dirty="0">
                <a:solidFill>
                  <a:srgbClr val="8A2626"/>
                </a:solidFill>
                <a:latin typeface="+mj-lt"/>
              </a:rPr>
              <a:t>) e leitura da entrada do teclado (</a:t>
            </a:r>
            <a:r>
              <a:rPr lang="pt-BR" sz="2400" dirty="0" err="1">
                <a:latin typeface="+mj-lt"/>
              </a:rPr>
              <a:t>scanf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(...)</a:t>
            </a:r>
            <a:r>
              <a:rPr lang="pt-BR" sz="2400" dirty="0">
                <a:solidFill>
                  <a:srgbClr val="8A2626"/>
                </a:solidFill>
                <a:latin typeface="+mj-lt"/>
              </a:rPr>
              <a:t>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8A262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9175" y="2860818"/>
            <a:ext cx="1905000" cy="228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C é a Linguagem Adotada na Disciplina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/>
              <a:t>Anteriormente utilizava a Linguagem Pascal</a:t>
            </a:r>
          </a:p>
          <a:p>
            <a:r>
              <a:rPr lang="pt-BR" noProof="0" dirty="0"/>
              <a:t>Do semestre 2013-2 em diante</a:t>
            </a:r>
          </a:p>
          <a:p>
            <a:pPr lvl="1"/>
            <a:r>
              <a:rPr lang="pt-BR" noProof="0" dirty="0"/>
              <a:t>Uso da Linguagem de Programação C</a:t>
            </a:r>
          </a:p>
          <a:p>
            <a:pPr lvl="1"/>
            <a:r>
              <a:rPr lang="pt-BR" noProof="0" dirty="0"/>
              <a:t>Adaptação do conteúdo para “as engenharias”</a:t>
            </a:r>
          </a:p>
          <a:p>
            <a:pPr lvl="1"/>
            <a:r>
              <a:rPr lang="pt-BR" noProof="0" dirty="0"/>
              <a:t>Exercícios direcionados ao curso de engenharia</a:t>
            </a:r>
          </a:p>
        </p:txBody>
      </p:sp>
    </p:spTree>
    <p:extLst>
      <p:ext uri="{BB962C8B-B14F-4D97-AF65-F5344CB8AC3E}">
        <p14:creationId xmlns:p14="http://schemas.microsoft.com/office/powerpoint/2010/main" val="2165251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8-11 at 12.0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895600"/>
            <a:ext cx="4408098" cy="3200400"/>
          </a:xfrm>
          <a:prstGeom prst="rect">
            <a:avLst/>
          </a:prstGeom>
        </p:spPr>
      </p:pic>
      <p:sp>
        <p:nvSpPr>
          <p:cNvPr id="23554" name="Espaço Reservado para Conteúdo 1"/>
          <p:cNvSpPr>
            <a:spLocks noGrp="1"/>
          </p:cNvSpPr>
          <p:nvPr>
            <p:ph idx="1"/>
          </p:nvPr>
        </p:nvSpPr>
        <p:spPr>
          <a:xfrm>
            <a:off x="381000" y="1481138"/>
            <a:ext cx="8534400" cy="452596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dirty="0"/>
              <a:t>Possui a sequência de comandos que deve ser executada</a:t>
            </a:r>
          </a:p>
          <a:p>
            <a:pPr algn="just" eaLnBrk="1" hangingPunct="1"/>
            <a:r>
              <a:rPr lang="pt-BR" dirty="0"/>
              <a:t>Define onde começa e termina o programa principal por um par de chaves: “</a:t>
            </a:r>
            <a:r>
              <a:rPr lang="pt-BR" dirty="0">
                <a:solidFill>
                  <a:srgbClr val="FF0000"/>
                </a:solidFill>
              </a:rPr>
              <a:t>{</a:t>
            </a:r>
            <a:r>
              <a:rPr lang="pt-BR" dirty="0"/>
              <a:t>“ (abre chaves) e “</a:t>
            </a:r>
            <a:r>
              <a:rPr lang="pt-BR" dirty="0">
                <a:solidFill>
                  <a:srgbClr val="FF0000"/>
                </a:solidFill>
              </a:rPr>
              <a:t>}</a:t>
            </a:r>
            <a:r>
              <a:rPr lang="pt-BR" dirty="0"/>
              <a:t>” (fecha chaves).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Função </a:t>
            </a:r>
            <a:r>
              <a:rPr lang="pt-BR" dirty="0" err="1"/>
              <a:t>Main</a:t>
            </a:r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2895600" y="3226316"/>
            <a:ext cx="4419600" cy="279348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8-11 at 12.0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02" y="2895600"/>
            <a:ext cx="4408098" cy="3200400"/>
          </a:xfrm>
          <a:prstGeom prst="rect">
            <a:avLst/>
          </a:prstGeom>
        </p:spPr>
      </p:pic>
      <p:sp>
        <p:nvSpPr>
          <p:cNvPr id="24578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pPr eaLnBrk="1" hangingPunct="1"/>
            <a:r>
              <a:rPr lang="pt-BR" dirty="0"/>
              <a:t>Declaradas no começo do programa</a:t>
            </a:r>
          </a:p>
          <a:p>
            <a:pPr eaLnBrk="1" hangingPunct="1"/>
            <a:r>
              <a:rPr lang="pt-BR" dirty="0"/>
              <a:t>No exemplo anterior, foram declaradas duas variáveis do tipo inteiro: </a:t>
            </a:r>
            <a:r>
              <a:rPr lang="pt-BR" dirty="0">
                <a:solidFill>
                  <a:schemeClr val="tx1"/>
                </a:solidFill>
              </a:rPr>
              <a:t>num</a:t>
            </a:r>
            <a:r>
              <a:rPr lang="pt-BR" i="1" dirty="0"/>
              <a:t> </a:t>
            </a:r>
            <a:r>
              <a:rPr lang="pt-BR" dirty="0"/>
              <a:t>e</a:t>
            </a:r>
            <a:r>
              <a:rPr lang="pt-BR" i="1" dirty="0"/>
              <a:t> </a:t>
            </a:r>
            <a:r>
              <a:rPr lang="pt-BR" dirty="0">
                <a:solidFill>
                  <a:schemeClr val="tx1"/>
                </a:solidFill>
              </a:rPr>
              <a:t>cubo</a:t>
            </a:r>
            <a:r>
              <a:rPr lang="pt-BR" i="1" dirty="0"/>
              <a:t>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Declaração de Variáveis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529" y="3657600"/>
            <a:ext cx="2629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Declaração</a:t>
            </a:r>
            <a:r>
              <a:rPr lang="en-US" sz="2000" dirty="0"/>
              <a:t> de </a:t>
            </a:r>
            <a:r>
              <a:rPr lang="en-US" sz="2000" dirty="0" err="1"/>
              <a:t>variáveis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3618529" y="3857655"/>
            <a:ext cx="2667000" cy="180945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08-11 at 12.0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4408098" cy="3200400"/>
          </a:xfrm>
          <a:prstGeom prst="rect">
            <a:avLst/>
          </a:prstGeom>
        </p:spPr>
      </p:pic>
      <p:sp>
        <p:nvSpPr>
          <p:cNvPr id="2560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pPr eaLnBrk="1" hangingPunct="1"/>
            <a:r>
              <a:rPr lang="pt-BR" dirty="0"/>
              <a:t>Após a declaração das variáveis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Comandos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2819400"/>
            <a:ext cx="2629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Declaração</a:t>
            </a:r>
            <a:r>
              <a:rPr lang="en-US" sz="2000" dirty="0"/>
              <a:t> de </a:t>
            </a:r>
            <a:r>
              <a:rPr lang="en-US" sz="2000" dirty="0" err="1"/>
              <a:t>variáveis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3505200" y="3019455"/>
            <a:ext cx="2667000" cy="180945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9400" y="3733800"/>
            <a:ext cx="1289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Comandos</a:t>
            </a:r>
            <a:endParaRPr lang="en-US" sz="2000" dirty="0"/>
          </a:p>
        </p:txBody>
      </p:sp>
      <p:sp>
        <p:nvSpPr>
          <p:cNvPr id="11" name="Right Brace 10"/>
          <p:cNvSpPr/>
          <p:nvPr/>
        </p:nvSpPr>
        <p:spPr>
          <a:xfrm>
            <a:off x="5791200" y="3429000"/>
            <a:ext cx="838200" cy="1295400"/>
          </a:xfrm>
          <a:prstGeom prst="rightBrac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1"/>
          <p:cNvSpPr>
            <a:spLocks noGrp="1"/>
          </p:cNvSpPr>
          <p:nvPr>
            <p:ph idx="1"/>
          </p:nvPr>
        </p:nvSpPr>
        <p:spPr>
          <a:xfrm>
            <a:off x="304800" y="1371600"/>
            <a:ext cx="8763000" cy="4635500"/>
          </a:xfrm>
        </p:spPr>
        <p:txBody>
          <a:bodyPr/>
          <a:lstStyle/>
          <a:p>
            <a:pPr eaLnBrk="1" hangingPunct="1"/>
            <a:r>
              <a:rPr lang="pt-BR" dirty="0"/>
              <a:t>Detalhes adicionais: função </a:t>
            </a:r>
            <a:r>
              <a:rPr lang="pt-BR" dirty="0" err="1"/>
              <a:t>main</a:t>
            </a:r>
            <a:endParaRPr lang="pt-BR" dirty="0"/>
          </a:p>
          <a:p>
            <a:pPr lvl="1"/>
            <a:r>
              <a:rPr lang="pt-BR" dirty="0"/>
              <a:t>Por padrão a função principal deve ser do tipo </a:t>
            </a:r>
            <a:r>
              <a:rPr lang="pt-BR" b="1" dirty="0" err="1">
                <a:solidFill>
                  <a:schemeClr val="tx2"/>
                </a:solidFill>
              </a:rPr>
              <a:t>int</a:t>
            </a:r>
            <a:r>
              <a:rPr lang="pt-BR" dirty="0">
                <a:solidFill>
                  <a:schemeClr val="tx2"/>
                </a:solidFill>
              </a:rPr>
              <a:t> (inteiro) </a:t>
            </a:r>
            <a:r>
              <a:rPr lang="pt-BR" dirty="0"/>
              <a:t>e retornar valor </a:t>
            </a:r>
            <a:r>
              <a:rPr lang="pt-BR" b="1" u="sng" dirty="0"/>
              <a:t>zero</a:t>
            </a:r>
            <a:r>
              <a:rPr lang="pt-BR" dirty="0"/>
              <a:t> ao final de sua execução (significa que o programa terminou sem erros);</a:t>
            </a:r>
          </a:p>
          <a:p>
            <a:pPr lvl="1"/>
            <a:r>
              <a:rPr lang="pt-BR" dirty="0"/>
              <a:t>Veremos mais sobre isto futuramente.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Programa em C</a:t>
            </a:r>
          </a:p>
        </p:txBody>
      </p:sp>
      <p:pic>
        <p:nvPicPr>
          <p:cNvPr id="8" name="Picture 7" descr="Screen Shot 2016-08-11 at 12.0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76600"/>
            <a:ext cx="440809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16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Palavras Reservadas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Conjunto de palavras que tem um significado para a linguagem de programação</a:t>
            </a:r>
            <a:r>
              <a:rPr lang="pt-BR" b="1" dirty="0"/>
              <a:t> </a:t>
            </a:r>
          </a:p>
          <a:p>
            <a:r>
              <a:rPr lang="pt-BR" sz="2500" dirty="0"/>
              <a:t>Uma palavra reservada é, essencialmente, um comando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562506"/>
              </p:ext>
            </p:extLst>
          </p:nvPr>
        </p:nvGraphicFramePr>
        <p:xfrm>
          <a:off x="609600" y="2971800"/>
          <a:ext cx="8229600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auto</a:t>
                      </a: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case</a:t>
                      </a: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char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const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switch</a:t>
                      </a: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volatile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continue</a:t>
                      </a:r>
                      <a:endParaRPr lang="pt-BR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default</a:t>
                      </a:r>
                    </a:p>
                    <a:p>
                      <a:pPr algn="ctr"/>
                      <a:r>
                        <a:rPr kumimoji="0" lang="pt-BR" sz="28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else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typedef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enum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extern</a:t>
                      </a:r>
                      <a:endParaRPr lang="pt-BR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goto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union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register</a:t>
                      </a:r>
                      <a:endParaRPr lang="pt-BR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unsigned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return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signed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sizeof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static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struct</a:t>
                      </a:r>
                      <a:endParaRPr kumimoji="0" lang="pt-BR" sz="2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2800" b="1" kern="1200" baseline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endParaRPr lang="pt-BR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997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pPr algn="just" eaLnBrk="1" hangingPunct="1"/>
            <a:r>
              <a:rPr lang="pt-BR" sz="2200" dirty="0"/>
              <a:t>Utilizados para documentação para facilitar entendimento</a:t>
            </a:r>
          </a:p>
          <a:p>
            <a:pPr algn="just" eaLnBrk="1" hangingPunct="1"/>
            <a:r>
              <a:rPr lang="pt-BR" sz="2200" dirty="0"/>
              <a:t>Podem ser colocados em qualquer parte do programa</a:t>
            </a:r>
          </a:p>
          <a:p>
            <a:pPr algn="just" eaLnBrk="1" hangingPunct="1"/>
            <a:r>
              <a:rPr lang="pt-BR" sz="2200" dirty="0"/>
              <a:t>Compilador ignora </a:t>
            </a:r>
          </a:p>
          <a:p>
            <a:pPr algn="just" eaLnBrk="1" hangingPunct="1"/>
            <a:r>
              <a:rPr lang="pt-BR" sz="2200" dirty="0"/>
              <a:t>Dois tipos:</a:t>
            </a:r>
          </a:p>
          <a:p>
            <a:pPr lvl="1" algn="just"/>
            <a:r>
              <a:rPr lang="pt-BR" sz="1800" dirty="0"/>
              <a:t>Linha: 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// texto do comentário</a:t>
            </a:r>
          </a:p>
          <a:p>
            <a:pPr lvl="1" algn="just"/>
            <a:r>
              <a:rPr lang="pt-BR" sz="1800" dirty="0"/>
              <a:t>Bloco: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Comentários em Programas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57400" y="3505200"/>
            <a:ext cx="2367092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/* </a:t>
            </a:r>
          </a:p>
          <a:p>
            <a:pPr algn="just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    texto do comentário</a:t>
            </a:r>
          </a:p>
          <a:p>
            <a:pPr algn="just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    texto do comentário</a:t>
            </a:r>
          </a:p>
          <a:p>
            <a:pPr algn="just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    texto do comentário</a:t>
            </a:r>
          </a:p>
          <a:p>
            <a:pPr algn="just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*/</a:t>
            </a:r>
          </a:p>
          <a:p>
            <a:pPr algn="just"/>
            <a:endParaRPr lang="pt-BR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66800" y="762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Exemplo: Programa C Comentado</a:t>
            </a:r>
          </a:p>
        </p:txBody>
      </p:sp>
      <p:pic>
        <p:nvPicPr>
          <p:cNvPr id="4" name="Picture 3" descr="Screen Shot 2016-08-11 at 12.0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408098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pt-BR" sz="4000" dirty="0"/>
              <a:t>Criando um Projeto no </a:t>
            </a:r>
            <a:r>
              <a:rPr lang="pt-BR" sz="4000" dirty="0" err="1"/>
              <a:t>Code</a:t>
            </a:r>
            <a:r>
              <a:rPr lang="pt-BR" sz="4000" dirty="0"/>
              <a:t>::</a:t>
            </a:r>
            <a:r>
              <a:rPr lang="pt-BR" sz="4000" dirty="0" err="1"/>
              <a:t>Blocks</a:t>
            </a:r>
            <a:endParaRPr lang="pt-BR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8200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Criando um Projeto no </a:t>
            </a:r>
            <a:r>
              <a:rPr lang="pt-BR" sz="4000" dirty="0" err="1"/>
              <a:t>Code</a:t>
            </a:r>
            <a:r>
              <a:rPr lang="pt-BR" sz="4000" dirty="0"/>
              <a:t>::</a:t>
            </a:r>
            <a:r>
              <a:rPr lang="pt-BR" sz="4000" dirty="0" err="1"/>
              <a:t>Blocks</a:t>
            </a:r>
            <a:endParaRPr lang="pt-BR" sz="4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Neste curso iremos utilizar “Aplicações de Console” como tipo de projeto: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438400"/>
            <a:ext cx="5819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Criando um Projeto no </a:t>
            </a:r>
            <a:r>
              <a:rPr lang="pt-BR" sz="4000" dirty="0" err="1"/>
              <a:t>Code</a:t>
            </a:r>
            <a:r>
              <a:rPr lang="pt-BR" sz="4000" dirty="0"/>
              <a:t>::</a:t>
            </a:r>
            <a:r>
              <a:rPr lang="pt-BR" sz="4000" dirty="0" err="1"/>
              <a:t>Blocks</a:t>
            </a:r>
            <a:endParaRPr lang="pt-BR" sz="4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 os projetos serão feitos em Linguagem C: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362200"/>
            <a:ext cx="5105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a linguagem 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/>
              <a:t>Defasagem da linguagem Pascal</a:t>
            </a:r>
          </a:p>
          <a:p>
            <a:r>
              <a:rPr lang="pt-BR" noProof="0" dirty="0"/>
              <a:t>Principais linguagens do mercado/comerciais são baseadas em C (C++, Java, C#)</a:t>
            </a:r>
          </a:p>
          <a:p>
            <a:r>
              <a:rPr lang="pt-BR" noProof="0" dirty="0"/>
              <a:t>Em termos de desempenho (velocidade de execução) é imbatível</a:t>
            </a:r>
          </a:p>
          <a:p>
            <a:r>
              <a:rPr lang="pt-BR" noProof="0" dirty="0"/>
              <a:t>Sistemas operacionais (Linux e Unix) são escritos em C</a:t>
            </a:r>
          </a:p>
        </p:txBody>
      </p:sp>
    </p:spTree>
    <p:extLst>
      <p:ext uri="{BB962C8B-B14F-4D97-AF65-F5344CB8AC3E}">
        <p14:creationId xmlns:p14="http://schemas.microsoft.com/office/powerpoint/2010/main" val="2193744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Criando um Projeto no </a:t>
            </a:r>
            <a:r>
              <a:rPr lang="pt-BR" sz="4000" dirty="0" err="1"/>
              <a:t>Code</a:t>
            </a:r>
            <a:r>
              <a:rPr lang="pt-BR" sz="4000" dirty="0"/>
              <a:t>::</a:t>
            </a:r>
            <a:r>
              <a:rPr lang="pt-BR" sz="4000" dirty="0" err="1"/>
              <a:t>Blocks</a:t>
            </a:r>
            <a:endParaRPr lang="pt-BR" sz="4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713313"/>
          </a:xfrm>
        </p:spPr>
        <p:txBody>
          <a:bodyPr/>
          <a:lstStyle/>
          <a:p>
            <a:r>
              <a:rPr lang="pt-BR" dirty="0"/>
              <a:t>Indique o nome e o diretório do projeto:</a:t>
            </a:r>
          </a:p>
          <a:p>
            <a:pPr lvl="1"/>
            <a:r>
              <a:rPr lang="pt-BR" dirty="0"/>
              <a:t>Importante: Não utilize espaços ou caracteres especiais (</a:t>
            </a:r>
            <a:r>
              <a:rPr lang="pt-BR" dirty="0" err="1"/>
              <a:t>ç</a:t>
            </a:r>
            <a:r>
              <a:rPr lang="pt-BR" dirty="0"/>
              <a:t>~´`) no título do projeto ou no diretório!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701830"/>
            <a:ext cx="4876800" cy="399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Os Fundamentos do Ambiente C</a:t>
            </a:r>
            <a:endParaRPr lang="pt-BR" dirty="0"/>
          </a:p>
        </p:txBody>
      </p:sp>
      <p:sp>
        <p:nvSpPr>
          <p:cNvPr id="32770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</a:t>
            </a:r>
            <a:r>
              <a:rPr lang="pt-BR" dirty="0" err="1"/>
              <a:t>Code</a:t>
            </a:r>
            <a:r>
              <a:rPr lang="pt-BR" dirty="0"/>
              <a:t>::</a:t>
            </a:r>
            <a:r>
              <a:rPr lang="pt-BR" dirty="0" err="1"/>
              <a:t>Blocks</a:t>
            </a:r>
            <a:r>
              <a:rPr lang="pt-BR" dirty="0"/>
              <a:t>, após a compilação, o programa executável “.</a:t>
            </a:r>
            <a:r>
              <a:rPr lang="pt-BR" dirty="0" err="1"/>
              <a:t>exe</a:t>
            </a:r>
            <a:r>
              <a:rPr lang="pt-BR" dirty="0"/>
              <a:t>” é armazenado no diretório “bin\Debug”, dentro do diretório projeto;</a:t>
            </a:r>
          </a:p>
          <a:p>
            <a:r>
              <a:rPr lang="pt-BR" dirty="0"/>
              <a:t>Os códigos fonte (.c – </a:t>
            </a:r>
            <a:r>
              <a:rPr lang="pt-BR" i="1" dirty="0"/>
              <a:t>source file</a:t>
            </a:r>
            <a:r>
              <a:rPr lang="pt-BR" dirty="0"/>
              <a:t>) e cabeçalhos (.h – </a:t>
            </a:r>
            <a:r>
              <a:rPr lang="pt-BR" i="1" dirty="0"/>
              <a:t>header files</a:t>
            </a:r>
            <a:r>
              <a:rPr lang="pt-BR" dirty="0"/>
              <a:t>) ficam armazenados na pasta principal do projeto.</a:t>
            </a:r>
          </a:p>
          <a:p>
            <a:r>
              <a:rPr lang="pt-BR" dirty="0"/>
              <a:t>O arquivo do programa executável não pode ser editado, o que nós podemos editar são os arquivos do código fonte.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636" y="4572000"/>
            <a:ext cx="473221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036" y="4876800"/>
            <a:ext cx="333456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ector de seta reta 9"/>
          <p:cNvCxnSpPr/>
          <p:nvPr/>
        </p:nvCxnSpPr>
        <p:spPr>
          <a:xfrm>
            <a:off x="3218636" y="4800600"/>
            <a:ext cx="19050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Conhecendo o </a:t>
            </a:r>
            <a:r>
              <a:rPr lang="pt-BR" dirty="0" err="1"/>
              <a:t>Code</a:t>
            </a:r>
            <a:r>
              <a:rPr lang="pt-BR" dirty="0"/>
              <a:t>::</a:t>
            </a:r>
            <a:r>
              <a:rPr lang="pt-BR" dirty="0" err="1"/>
              <a:t>Blocks</a:t>
            </a:r>
            <a:endParaRPr lang="pt-B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1076325"/>
            <a:ext cx="90963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Compilando e Executando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1076325"/>
            <a:ext cx="90963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>
            <a:stCxn id="9" idx="1"/>
          </p:cNvCxnSpPr>
          <p:nvPr/>
        </p:nvCxnSpPr>
        <p:spPr>
          <a:xfrm rot="10800000">
            <a:off x="3581400" y="1676400"/>
            <a:ext cx="3048000" cy="9906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6629400" y="2133600"/>
            <a:ext cx="2362200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Basta clicar neste botão para compilar e executar o programa</a:t>
            </a:r>
          </a:p>
        </p:txBody>
      </p:sp>
      <p:cxnSp>
        <p:nvCxnSpPr>
          <p:cNvPr id="13" name="Conector de seta reta 12"/>
          <p:cNvCxnSpPr>
            <a:stCxn id="14" idx="2"/>
          </p:cNvCxnSpPr>
          <p:nvPr/>
        </p:nvCxnSpPr>
        <p:spPr>
          <a:xfrm rot="16200000" flipH="1">
            <a:off x="1314450" y="5353050"/>
            <a:ext cx="533400" cy="11049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0" y="3276600"/>
            <a:ext cx="2057400" cy="2362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 houver erros de sintaxe eles serão reportados em vermelho.</a:t>
            </a:r>
          </a:p>
          <a:p>
            <a:pPr algn="ctr"/>
            <a:r>
              <a:rPr lang="pt-BR" dirty="0"/>
              <a:t>Avisos são reportados em azul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rot="5400000" flipH="1" flipV="1">
            <a:off x="2857500" y="5143500"/>
            <a:ext cx="1676400" cy="2286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2590800" y="4162425"/>
            <a:ext cx="52578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Compilando e Executando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637113"/>
          </a:xfrm>
        </p:spPr>
        <p:txBody>
          <a:bodyPr/>
          <a:lstStyle/>
          <a:p>
            <a:r>
              <a:rPr lang="pt-BR" dirty="0"/>
              <a:t>Ao corrigir e executar novamente o programa o console se abre executando os passos do programa: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7791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pt-BR" dirty="0"/>
              <a:t>Depurando o Código - </a:t>
            </a:r>
            <a:r>
              <a:rPr lang="pt-BR" i="1" dirty="0"/>
              <a:t>Debug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637113"/>
          </a:xfrm>
        </p:spPr>
        <p:txBody>
          <a:bodyPr/>
          <a:lstStyle/>
          <a:p>
            <a:r>
              <a:rPr lang="pt-BR" dirty="0"/>
              <a:t>Clicar com o direito na linha para adicionar ou remover breakpoints (pontos de parada na execução para investigação);</a:t>
            </a:r>
          </a:p>
          <a:p>
            <a:r>
              <a:rPr lang="pt-BR" dirty="0"/>
              <a:t>Clicar na seta vermelha (Debug/Continue);</a:t>
            </a:r>
          </a:p>
          <a:p>
            <a:r>
              <a:rPr lang="pt-BR" dirty="0"/>
              <a:t>Clicar com o direito sobre uma variável e depois em “</a:t>
            </a:r>
            <a:r>
              <a:rPr lang="pt-BR" i="1" dirty="0" err="1"/>
              <a:t>Watch</a:t>
            </a:r>
            <a:r>
              <a:rPr lang="pt-BR" i="1" dirty="0"/>
              <a:t> ...</a:t>
            </a:r>
            <a:r>
              <a:rPr lang="pt-BR" dirty="0"/>
              <a:t>”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924175"/>
            <a:ext cx="75628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ector de seta reta 8"/>
          <p:cNvCxnSpPr>
            <a:stCxn id="10" idx="1"/>
          </p:cNvCxnSpPr>
          <p:nvPr/>
        </p:nvCxnSpPr>
        <p:spPr>
          <a:xfrm rot="10800000">
            <a:off x="4267200" y="3200400"/>
            <a:ext cx="2362200" cy="27432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6629400" y="5410200"/>
            <a:ext cx="2362200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Basta clicar neste botão para depurar em vez de executar o programa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5025"/>
            <a:ext cx="91059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838200"/>
          </a:xfrm>
        </p:spPr>
        <p:txBody>
          <a:bodyPr/>
          <a:lstStyle/>
          <a:p>
            <a:r>
              <a:rPr lang="pt-BR" dirty="0"/>
              <a:t>Depurando o Código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4637113"/>
          </a:xfrm>
        </p:spPr>
        <p:txBody>
          <a:bodyPr/>
          <a:lstStyle/>
          <a:p>
            <a:r>
              <a:rPr lang="pt-BR" dirty="0"/>
              <a:t>Executar o programa passo-a-passo clicando nos botões indicados abaixo:</a:t>
            </a:r>
          </a:p>
          <a:p>
            <a:endParaRPr lang="pt-BR" dirty="0"/>
          </a:p>
        </p:txBody>
      </p:sp>
      <p:cxnSp>
        <p:nvCxnSpPr>
          <p:cNvPr id="9" name="Conector de seta reta 8"/>
          <p:cNvCxnSpPr>
            <a:stCxn id="10" idx="3"/>
          </p:cNvCxnSpPr>
          <p:nvPr/>
        </p:nvCxnSpPr>
        <p:spPr>
          <a:xfrm>
            <a:off x="3962400" y="2133600"/>
            <a:ext cx="1752600" cy="4572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1676400" y="1905000"/>
            <a:ext cx="22860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Executar até o cursor</a:t>
            </a:r>
          </a:p>
        </p:txBody>
      </p:sp>
      <p:cxnSp>
        <p:nvCxnSpPr>
          <p:cNvPr id="17" name="Conector de seta reta 16"/>
          <p:cNvCxnSpPr>
            <a:stCxn id="18" idx="2"/>
          </p:cNvCxnSpPr>
          <p:nvPr/>
        </p:nvCxnSpPr>
        <p:spPr>
          <a:xfrm rot="16200000" flipH="1">
            <a:off x="5181600" y="1752600"/>
            <a:ext cx="762000" cy="9144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3962400" y="1371600"/>
            <a:ext cx="22860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Ir para a próxima linha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rot="5400000">
            <a:off x="6096000" y="1981200"/>
            <a:ext cx="762000" cy="4572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6400800" y="1371600"/>
            <a:ext cx="1752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Entrar na função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7315200" y="1905000"/>
            <a:ext cx="1752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Sair da função</a:t>
            </a:r>
          </a:p>
        </p:txBody>
      </p:sp>
      <p:cxnSp>
        <p:nvCxnSpPr>
          <p:cNvPr id="27" name="Conector de seta reta 26"/>
          <p:cNvCxnSpPr>
            <a:stCxn id="25" idx="1"/>
          </p:cNvCxnSpPr>
          <p:nvPr/>
        </p:nvCxnSpPr>
        <p:spPr>
          <a:xfrm rot="10800000" flipV="1">
            <a:off x="6477000" y="2133600"/>
            <a:ext cx="838200" cy="4572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Exercícios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Calcule</a:t>
            </a:r>
            <a:r>
              <a:rPr lang="en-US" dirty="0"/>
              <a:t> a </a:t>
            </a:r>
            <a:r>
              <a:rPr lang="en-US" dirty="0" err="1"/>
              <a:t>média</a:t>
            </a:r>
            <a:r>
              <a:rPr lang="en-US" dirty="0"/>
              <a:t> </a:t>
            </a:r>
            <a:r>
              <a:rPr lang="en-US" dirty="0" err="1"/>
              <a:t>aritmética</a:t>
            </a:r>
            <a:r>
              <a:rPr lang="en-US" dirty="0"/>
              <a:t> de 3 </a:t>
            </a:r>
            <a:r>
              <a:rPr lang="en-US" dirty="0" err="1"/>
              <a:t>números</a:t>
            </a:r>
            <a:r>
              <a:rPr lang="en-US" dirty="0"/>
              <a:t> dados</a:t>
            </a:r>
          </a:p>
          <a:p>
            <a:r>
              <a:rPr lang="en-US" dirty="0" err="1"/>
              <a:t>Calcule</a:t>
            </a:r>
            <a:r>
              <a:rPr lang="en-US" dirty="0"/>
              <a:t> o antecessor e </a:t>
            </a:r>
            <a:r>
              <a:rPr lang="en-US" dirty="0" err="1"/>
              <a:t>sucessor</a:t>
            </a:r>
            <a:r>
              <a:rPr lang="en-US" dirty="0"/>
              <a:t> de um </a:t>
            </a:r>
            <a:r>
              <a:rPr lang="en-US" dirty="0" err="1"/>
              <a:t>número</a:t>
            </a:r>
            <a:endParaRPr lang="en-US" dirty="0"/>
          </a:p>
          <a:p>
            <a:r>
              <a:rPr lang="en-US" dirty="0" err="1"/>
              <a:t>Calcule</a:t>
            </a:r>
            <a:r>
              <a:rPr lang="en-US" dirty="0"/>
              <a:t> a </a:t>
            </a:r>
            <a:r>
              <a:rPr lang="en-US" dirty="0" err="1"/>
              <a:t>área</a:t>
            </a:r>
            <a:r>
              <a:rPr lang="en-US" dirty="0"/>
              <a:t> de um </a:t>
            </a:r>
            <a:r>
              <a:rPr lang="en-US" dirty="0" err="1"/>
              <a:t>círculo</a:t>
            </a:r>
            <a:r>
              <a:rPr lang="en-US" dirty="0"/>
              <a:t> de </a:t>
            </a:r>
            <a:r>
              <a:rPr lang="en-US" dirty="0" err="1"/>
              <a:t>raio</a:t>
            </a:r>
            <a:r>
              <a:rPr lang="en-US" dirty="0"/>
              <a:t> r</a:t>
            </a:r>
          </a:p>
          <a:p>
            <a:r>
              <a:rPr lang="en-US" dirty="0" err="1"/>
              <a:t>Converta</a:t>
            </a:r>
            <a:r>
              <a:rPr lang="en-US" dirty="0"/>
              <a:t> de Celsius </a:t>
            </a:r>
            <a:r>
              <a:rPr lang="en-US" dirty="0" err="1"/>
              <a:t>para</a:t>
            </a:r>
            <a:r>
              <a:rPr lang="en-US" dirty="0"/>
              <a:t> Fahrenheit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530E64-08E1-4CA4-97BB-8E38FA75E785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073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Atividade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Consultar os livros</a:t>
            </a:r>
          </a:p>
          <a:p>
            <a:r>
              <a:rPr lang="pt-BR" noProof="0" dirty="0"/>
              <a:t>Livro do Jaime Evaristo</a:t>
            </a:r>
          </a:p>
          <a:p>
            <a:pPr lvl="1"/>
            <a:r>
              <a:rPr lang="pt-BR" noProof="0" dirty="0"/>
              <a:t>Estudar o primeiro capítulo e a metade do segundo capítulo</a:t>
            </a:r>
          </a:p>
          <a:p>
            <a:r>
              <a:rPr lang="pt-BR" noProof="0" dirty="0"/>
              <a:t>Fazer o download de uma das </a:t>
            </a:r>
            <a:r>
              <a:rPr lang="pt-BR" noProof="0" dirty="0" err="1"/>
              <a:t>IDEs</a:t>
            </a:r>
            <a:r>
              <a:rPr lang="pt-BR" noProof="0" dirty="0"/>
              <a:t> (link no slide anterior)</a:t>
            </a:r>
          </a:p>
          <a:p>
            <a:pPr lvl="1"/>
            <a:r>
              <a:rPr lang="pt-BR" noProof="0" dirty="0"/>
              <a:t>Instalar (recomendado </a:t>
            </a:r>
            <a:r>
              <a:rPr lang="pt-BR" noProof="0" dirty="0" err="1"/>
              <a:t>code</a:t>
            </a:r>
            <a:r>
              <a:rPr lang="pt-BR" noProof="0" dirty="0"/>
              <a:t>::</a:t>
            </a:r>
            <a:r>
              <a:rPr lang="pt-BR" noProof="0" dirty="0" err="1"/>
              <a:t>blocks</a:t>
            </a:r>
            <a:r>
              <a:rPr lang="pt-BR" noProof="0" dirty="0"/>
              <a:t>)</a:t>
            </a:r>
          </a:p>
          <a:p>
            <a:pPr lvl="1"/>
            <a:r>
              <a:rPr lang="pt-BR" noProof="0" dirty="0"/>
              <a:t>Reescrever os códigos de exemplos do</a:t>
            </a:r>
            <a:r>
              <a:rPr lang="pt-BR" dirty="0"/>
              <a:t> segundo capítulo do livro </a:t>
            </a:r>
            <a:r>
              <a:rPr lang="pt-BR" noProof="0" dirty="0"/>
              <a:t>de Evaristo.</a:t>
            </a:r>
          </a:p>
          <a:p>
            <a:pPr lvl="1"/>
            <a:r>
              <a:rPr lang="pt-BR" noProof="0" dirty="0"/>
              <a:t>Executar e depurar (</a:t>
            </a:r>
            <a:r>
              <a:rPr lang="pt-BR" noProof="0" dirty="0" err="1"/>
              <a:t>passo-a-passo</a:t>
            </a:r>
            <a:r>
              <a:rPr lang="pt-BR" noProof="0" dirty="0"/>
              <a:t>) cada um deles para entender seu funcionamento.</a:t>
            </a:r>
          </a:p>
          <a:p>
            <a:pPr marL="457200" lvl="1" indent="0">
              <a:buNone/>
            </a:pPr>
            <a:endParaRPr lang="pt-BR" noProof="0" dirty="0"/>
          </a:p>
          <a:p>
            <a:pPr lvl="1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2898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a linguagem 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/>
              <a:t>Conexão de dispositivos a computadores é possível por meio de softwares em C</a:t>
            </a:r>
          </a:p>
          <a:p>
            <a:r>
              <a:rPr lang="pt-BR" dirty="0"/>
              <a:t>V</a:t>
            </a:r>
            <a:r>
              <a:rPr lang="pt-BR" noProof="0" dirty="0" err="1"/>
              <a:t>elocidade</a:t>
            </a:r>
            <a:r>
              <a:rPr lang="pt-BR" noProof="0" dirty="0"/>
              <a:t> de execução:</a:t>
            </a:r>
          </a:p>
          <a:p>
            <a:pPr lvl="1"/>
            <a:r>
              <a:rPr lang="pt-BR" noProof="0" dirty="0"/>
              <a:t>Computação gráfica</a:t>
            </a:r>
          </a:p>
          <a:p>
            <a:pPr lvl="2"/>
            <a:r>
              <a:rPr lang="pt-BR" dirty="0" err="1"/>
              <a:t>E</a:t>
            </a:r>
            <a:r>
              <a:rPr lang="pt-BR" noProof="0" dirty="0" err="1"/>
              <a:t>x</a:t>
            </a:r>
            <a:r>
              <a:rPr lang="pt-BR" noProof="0" dirty="0"/>
              <a:t>: Filmes da </a:t>
            </a:r>
            <a:r>
              <a:rPr lang="pt-BR" noProof="0" dirty="0" err="1"/>
              <a:t>Pixar</a:t>
            </a:r>
            <a:endParaRPr lang="pt-BR" noProof="0" dirty="0"/>
          </a:p>
          <a:p>
            <a:pPr lvl="1"/>
            <a:r>
              <a:rPr lang="pt-BR" noProof="0" dirty="0"/>
              <a:t>Software embutido em dispositivo</a:t>
            </a:r>
          </a:p>
          <a:p>
            <a:pPr lvl="2"/>
            <a:r>
              <a:rPr lang="pt-BR" noProof="0" dirty="0" err="1"/>
              <a:t>Embedded</a:t>
            </a:r>
            <a:r>
              <a:rPr lang="pt-BR" noProof="0" dirty="0"/>
              <a:t> C: linguagem mais popular para sistemas embutidos no mundo</a:t>
            </a:r>
          </a:p>
          <a:p>
            <a:pPr lvl="1"/>
            <a:r>
              <a:rPr lang="pt-BR" noProof="0" dirty="0"/>
              <a:t>Melhor linguagem para desenvolvimento de Games</a:t>
            </a:r>
          </a:p>
          <a:p>
            <a:pPr lvl="2"/>
            <a:r>
              <a:rPr lang="pt-BR" dirty="0" err="1"/>
              <a:t>Ex</a:t>
            </a:r>
            <a:r>
              <a:rPr lang="pt-BR" dirty="0"/>
              <a:t>: </a:t>
            </a:r>
            <a:r>
              <a:rPr lang="pt-BR" dirty="0" err="1"/>
              <a:t>Quake</a:t>
            </a:r>
            <a:r>
              <a:rPr lang="pt-BR" dirty="0"/>
              <a:t> II em C; FIFA e </a:t>
            </a:r>
            <a:r>
              <a:rPr lang="pt-BR" dirty="0" err="1"/>
              <a:t>Call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Duty</a:t>
            </a:r>
            <a:r>
              <a:rPr lang="pt-BR" dirty="0"/>
              <a:t> em C++</a:t>
            </a:r>
            <a:endParaRPr lang="pt-BR" noProof="0" dirty="0"/>
          </a:p>
          <a:p>
            <a:r>
              <a:rPr lang="pt-BR" noProof="0" dirty="0"/>
              <a:t>Escolhida como linguagem científica</a:t>
            </a:r>
          </a:p>
        </p:txBody>
      </p:sp>
    </p:spTree>
    <p:extLst>
      <p:ext uri="{BB962C8B-B14F-4D97-AF65-F5344CB8AC3E}">
        <p14:creationId xmlns:p14="http://schemas.microsoft.com/office/powerpoint/2010/main" val="210225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Popularidade das Linguagens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543800" cy="539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43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 usando C/C++</a:t>
            </a:r>
          </a:p>
        </p:txBody>
      </p:sp>
      <p:sp>
        <p:nvSpPr>
          <p:cNvPr id="5" name="AutoShape 2" descr="data:image/jpeg;base64,/9j/4AAQSkZJRgABAQAAAQABAAD/2wCEAAkGBhQSEBUUEhQUFBQUFRUUFBQWFhQVFBQUFBYVFBQUFBQYGyYeGBkkGRQUHy8gJCcpLCwsFR4xNTAqNSYrLCkBCQoKDgwOGg8PFykcHB0sKSksLCkpKSkpLCkpLCksLCksKSwsKSwsKSkpLCkpKSkpKSwsLCwpLCwpKSkpKSkpKf/AABEIAMkA+wMBIgACEQEDEQH/xAAcAAABBQEBAQAAAAAAAAAAAAAEAgMFBgcBAAj/xABIEAACAQIDAwcICAQEBQUBAAABAgADEQQSIQUxQQYiUWFxgbEHEyMycpGhwRQkM0JSstHwYnOC0pKTwuE0Q1NjohYldIPxF//EABkBAAMBAQEAAAAAAAAAAAAAAAECAwAEBf/EACURAQEAAgEFAAICAwEAAAAAAAABAhExAxIhMkETUQQiM0JhI//aAAwDAQACEQMRAD8Ah9hLfN0iwI6D0SW8zKrs3EDU5qinSzLrp0MupuOyTOG2k/B6dTqPNaLen+mmSQNCD1NmKeFj0rp/tFjbYH2tN0/iFmX3iOpt3DEX88g7dD7ovZ1JxKbuxRFbZDK3o2sWB19Xo320O/okKm3alKsy8wst0LFVY6+st9xuND2mWPFcqMOCCpZ7HWy2BFuBa0pmIZWq1KguS7M1juFzcXtvnofxennct9SeP+odTKa8CqmNY3ud5uQAAPhBcQ11PZBKWPP3gO7SOtiAQbb7XtPXx6nT1rHw5rjfpuntOoml8w6G1+O+E0Nsr99SOtdR7jrI2pOWnlZ9LHLmOmZWLPhcUj+owJ321B9xharIzkRs8VcQ6kkWpEi2W98wG5iL9l5a6+wGXcytbUhvRsO5tD3GeZ1ulcMtY8OjDPc8oxVjirH0wLnct+wqfAx2ngm/CfcZDVPswqx5Uh1HZTcVb3GSWG2N1RmQyUT0R+ng2PCWfD7GHRJGhscdEaAqFPZbGFUtiEy5UtlDohKbN6oxdqfT2D1R4bE6pb12dGsWlKll866U87BEzsFzsdAq33nshDbC+W+O+jYutTemrF1plGYjSkVtly+0CffJPZW2qgo0BlAAoJqdSxJIJNx/CLdU0/bi4ZEZqhp3tbQ0zVtush3g6m0y/a1CkrMcMHuWUXq1zWJQLv0Bsbk6XtH5D6MrbXqKLnTutKurA4pa1YHzjMSmtlYg5VsLbwbC3XJRUqc3PVq1DxUoMv8ATexhNGplFK6C9Ko1RWZlHrEEqRrzdIdVtxNVMF1Qd8JqBYknco1Y9g4DrOkTT227uFLIoIPqKXfd90br9ukXWxJN1pC/4jmBBP8A3Kmhc/wrpBMf22yEp2K+rvb1TcDTcTxMVVp3VgTlBe17gW5u+5isPRtkBJJ52vNHAaALoB1RVSmSLAXJqmwte9h0S2/BPqH2jhaahBTykBtSDfWx3niYDWqWYyU2xQemaYcWJJIFgNLHgCZWsbifSN++E2N0JW2dsGgQi06TlhmLOpLLwGUgiQj7WqOLFtOjTTsJufjJDljTtWX+WPEyBQynRxkxlLnfItqpO8k9pJ8TOqY0hjoE7sUacUx6nGBHFaXxpKCpjSP0V9c/wj4sIykneSuwkxTuruyqqo3Ntc3e1tZDfbNn1tBPC9k7IrYmoKdCmajkXsLaAb2YnQDUazR8L5JsNUNvpNdf6KZ/ST/JfyeJsytUxBxPnU80y2NPIVF1bMxuR92c2XVx+KTEFyW5G0sJSVqlJXxDplq5284gN72QDTo1l1bYYq08lSigUrlspym3vI995Fs5qZWpgspscwBy2Nje/ZH8ZtzzDAb7gm1xuv1zkttu6ppT9oeTPELVfzNNHp35hKoGt0Gx1I3X0kceSGKBI+jkEb7Bx8QZeRyvH4T/AOP6x3D8rAFHOtp08eMAs8q7Pr0vWWon9dVRCKAxZYKhrluCrVYn3GX3EcrAVsSCCbMDqCDoQRAW5QL5ymtNlpIysXKqtyBYBRwA1+E2wQaLtFLZvpNyQFW9M31tdmsQov0yWNbalNSTlIUEmxpFtOjpPVJkbVogWXVzYDUDMbEm/AaCB4jaHN5wCKbjOxGRdN7dIgFXG5f4xLXqIb9NC+7eDlIsZLYHlvXq01YuASNclEKPfUJlM21yoFJg1E0B530h5or2yAIAS4sMxUtYfilxblSlDCGoz4Q1EpioLURmqNk1psqralzrWOuke4aky8eSzKW2fonEbbxFQ2D126kZVB/wC8z7kpsOvtOrUxNQVK5pVMqoxdlU+sLm40AtpcbtYTyt8r+IxOENFfM0w5XM1E1VqAA3Ki/3TaDeTXlDjaSthdnpSetXbzpNT7qoMpOpCiw1v2RRXtOReLvpSpp3Ul+JLGMpyCrVGINVadhm0ZjcFmW4CgDepl35NJi0w3196dSvmYk0wAoT7q6AAnfwi8UjKQbXsDlax5tzc03A1KngeBGsncqaRRq/k9FMqWqM6sSHKhiwNrrYMxzA6iLbklh81NaZLkm7Hm6IN99Lg30lzxONpWs70wOIZ104668PlKxsjlvg6qO6t5sCoyAubvUC7nG85TwvBut4PLyZoLup+8sfnFrsumu5EH9IjNbllhRudm9lGMjcZ5QsMhAK1LsbLcBbk6C14NWjuPbSS1cDqPgIzs4XrU/5r+E9UxvnqivlKXDc02JFiBw7IL9MNK1Rct1qVCM3q9Gst/qT6Vy2peno+yfAyiY/C+kbtlvx20GxDo7lSRmAyDSwH+8gcVQ57dphnDWo7lwlsQv8pfEysiWzl+v1pf5S+JlVInR0p/54p5e1OIY6rRkCOLOnGkp289miROmWKZU6Sf5F40pXfXQooP8AjFvnK4G0j+DxGRr7t3jec3Uu8dQ85bLhNtAcYfU2+KiVKZIsaTDvJFu615kVPb1vveMmOS/KBS7mowXgMxtcdU48sbPisaJjuUFPCUUUq7HIuWwuugFhe8z3bXKSpVZqr/4RpYDcohe3OUFSpoGounDKCGA98jluKbVmsVpWZhcE7xaynfrJeTE4HGvWyincswNk+/182SNLZeLAUeaqAndpv7IJyP2mcRtjzzaXSqQPwqFAVfcZqezcZnqOCBzCMvE6gEnqOtpTLDtuglUOnydxr83zbrfTM1gBuNzB9rbHxOGCK+ViQwQq2bQWJvx6JotfaNT6UtEKAhQuamp1BAy27+mD7e2D9JC+kKMhurBdNd4Ive0nRZvgcfWLqq3JvoBxNjoJIPhcVXAo5Kl6hsBlIJA9Yi+mksOweR70qwrVXW4Jsqi+guAb7hffJHadfPXoMtXL5ioXPHMCtivVwmFne2PJPjqfqUmrjIbMhVsrBvVsDe9jGcbyKx3mR6N71LqUIIKkWtfoB6eqbAOUg53OHR8PGAptJmWrlu7BbqL7zY2HhGtBhG1OSGLw9M1K1JlRWClrqQC2g3HjLTyAxzUqZfDh1qgebqOiKTlPOC5yDYHQ900gOj0yldFOZCXRgGS6qWsRx1HwkD5FtoeZwNUk285XJG7cqqvjBGqU2ZUq11Zq9fFaGwUVcmlrkmwgm2OTrEI1AV62YkMru9Qra2txvBvxHCWbG1TiTnzqLc2xy8NfnGMRtM4fCsykkqp1XeWHRaZlPbkbiWBBoKoIsb2BAOn3mFpUtg0Wo4x8C1SmCGIRiyZA43qah0B4dRFofgvKHiF8+KZI9Y0lZi3mywY5tfXe59Y8Zn9fElnLMecdSek9J64bAjV9uYIYNQ2IrAbjkTMzkHdYhba9sd2N5NWqhcRinIrPzghGbzKn1E3gZrWvpIzyccmTiKxrYpXr0KaA4dqmbzbPm1yqTzrWPVpNZJk8srPBpFHrYEUKopglgqnU7zcgxOy8ItWoiPcqWq3sbbr8YVto/Wz7P6Rvk39tT7ap8Y9v9Q+m9u7PSlWRaYIGUnUk6kdJldqpzm7T4y08qj9ZX2PlK0d59pvEwy+AqD8oDD6ZqRpSp/OVVqg6ZvicmMLiRmr0EqMLqGa9wu+2hEareTPZ7f8AIK+xUqL8zGw/kSYzHXAXDd2wgVOonuig5/CfgJseJ8jmFb1K2Ip96OPiBIvFeRixGTF6G459Lja4HNbjYyk/kz9l/GzE1m6B3mNtiW6hL3yj8llTCYWriGxFNxSAORUcFrsF3k6b5nTMY061vFbtPZ+v4RVNvGCFzHaLdcOOflrBYnokNPZp0bIfG0HUGx3236214ROIxjv6zE9W4e4aQao0VeTkx3wPlZ/J2wGNH8qp/plp2pt6rhK5dLENzgLGwFgrBxfdoOcJl957Mek+8yeeG7s0raeT/LVMVWGZfNMqMSS6lLXXcdJO4zb1K3Mr0gfaU/OfPKErqCR2EiGUdqVARzuPQPjI3pX4bua29fE16gRKwZSRfzY3KTYnT9ZJnyc1Lm2JX/Lb+6RPkcxbP9KzEm3mrdQ597DhNJDSHUlwy7afG7m1JbydVraYlCetG1PbGNnt9EY08QRTcgXudDe5up3ES/Zo3XoI4s6q46GUN4xe42lCxNcVnVKVVczOoBBBtc66cdLwHAeTXF0sS5SrRp0XJz5WYg/hZadrqb8LzRaGApUzdKdND0qig+8COlpu6tpWl5L1qaBadekdSWNSkdSeghp6vsGuaQTPRYfeFnXW5Nhv0liLRBaDuraUrY/k1pLVapXSm4sbKCTqTvJ03R/lNyJwZwVcLRSmQhqBkFmDUwWGupt0jjLZm0P74wfF0FqU2puLo6lGF7XVhY68NJt/WVbyVJbZdM78z1Wvrrz7XF9w5strSC5L7Mq4am1GoVamhtRcHnMlz6yWshta+p1ueMm3M1+tFP2yfrbez8xOclvtqf8A9vjEbXf62/Z8xFclD6Wn7NTxlb6k+lcqT9bHs/pK8o3+035jJ7lQ31z+n9JBURp3t+Yw3gK0fZP2f9RhwMA2X9n3mHAzmULBicQLqekaj2l1HxE8DFAzMA5Qqj4KvmVXQ0KjWIuDZCym3UQD2ifMYGgn0lypBXA4oru8xVuvDVSCy9B17DPm8CdHR+kyNus7Q3idqDQTtAajvnRJ/Ynw+YkRTRIlqWJ3kzyVbGCpkdVNPLowNmzX4jdukn//ADvF5iAlK34vOCx+F5J+Soc3Ee1T8GmgIZwdXrZY52RbHCWbZnT8mGLPGgP6ifBY+vknxR/5mHHe5/0zTEMIQyX58zfjjNaXkcrH1sRRHYjn9IbQ8ig+9i/8NEfN5oiNH1MP5s/2HZENyP5HJs8VMlV6hq5bllVbZL2sAT+IyyBoyDFgxblcrujrXBzNPFoi84TAzpaJLRJaIzzCUWjZaeLRJmZVuXvKerhaSLhxetUYEXCsoRTzswPSSAO+CcgeWlbGmqldaavTAsUDDNqQ1wbjQ23HjukH5TNplMZQs1Ip5pt7eqwc5s2UHLw9xhPkjpk06zldM2UNwYsczW7NI+v6l+tCLTzt4CJM648IvwVK2q31t+z5x7kl9onsv4wfaZ+t1Oz/AFGEckPtE/lv+YS99SfSeUx+uf0/2yGw3q97fmMluUp+un2f7ZE4T1e9vzGG8BWi7N+zHaYWGgezz6Md/jCrzlUOBp3NGrzuaYVR8rWLZNmnIzLmq00axIujXzKekHomHWmz+WF//b1HTiKfwVzMZInb0PVLPkipunaA1HfOVN07R3y30nw6wnBFGcEeg0TyWD0df26f5TL4konksPo64/jQ/wDiZe1nl9f/ACV04ep5I+hjCx5ZEwhDH0MGQx9GjQKIUxYMZVorNGA5miS0TmiS0zOloi08Wic0LOkxnFV8lN2/Cjt/hUn5R0awhtkh0IdlysCGXfdW0IJHVDJa23yzVZjziPWN81t5Y3OvHfL55I0b6a1iQooNmGuU85QvVcHWWPa/ke86x+h4hAgsMjo+QW/7gJ16rS08luQpwNFlW7FyGfnBgCFsSvNFgd9t8tlvRbrfhIzk7PWkTKPtI/WqvZ/qMJ5I+uv8pvzCC7QP1qr+/vNCuR/rr/KP5hLX1J9D8of+MPs/2yNwfqDtb8xklyg/4xvZ/tkdgfsx2t+YzfC1oOB9QQkGC4Q8xeyEAzmULvOFokmJvMKj+WF/qVIdOIHwpvMimleVba6VKNBEufSuwPBggNNivG2Y2vM2M7+hP6I58mqsVR390TVi6Mt/sX4cnp2elAaP5LafoKx6aqj3J/vLuJT/ACaJbBsems3wVRLcDPI6/wDkrqw9Yez2BJ3AXPYNTIr/ANa4QEqawuNSMr3A69IdiW9G/sN+UzNsWVV1vkW9NdSSC1xcFuu3hBhjLyFumgLy0wm/zwtuvle1+20dblphV9arbtVx4iZfsbAUyaavUszIHCAkGxW4Oul7kHugPLKq+WmlTVlLnMNzKQLMPmOmV/EHc2bC8qcPUNkqX0vqGGnTqIWu16Z3VF95/SZjg6DsFFMkEUqW7fbLCUwGI/E/wi9sHbSlx6ncy+8RS4kGZw+ExWU5We/d8TeW7A1+Yvsjwgs0ya87PecgC1o4K0DCK9WywR67OwuCEXVf4j+I9mvvnKz3EcA3dnjLYTwWnji6g3OwHUTELykrK1swIHSPmIl1kTUbUxyp9Mf57nkAcNONuMWIHs7SmO8/GFgzny5Uih7QP1qt++LQ/kavOB4eat8RI3HH61W/fFoFQrgKgLkcwaBwvfb59Uvrc0n9S+3aROMbQ2y77G33eMBwNE+bHNPHgekxSYtf+s3+YP0i/pg/67/5i/pDrwFXXDHmjsj4MFoNzR2COh5yKnCYLtHF+bo1H/AjN3gGw98dZ5HbaN6ZXgQ7N7KKW/NlhZlflCsuIpUl3UcPSS3WQXb4tKuZLcqcRnxTsdcxDdmYCw7haRJnpdL1iGXJmrvi6UbqGKWN9D4enp6hUseo74Wwlpj3TZbdNC5B46lTwShqlNWL1CQXUNq1hoT1S34UhyAGFrXuNRYcZiuzdmtXqZEGu9jwUdJmrclsKuHTzajTIQOk8TODq9CTLe+Vsc7pMVsGKiMoYqGBW+XXrsLxnBchcC7XemargAZqhJXQWsFBA8Y/ha4AynRjci+l+yFnaVOlYMwDWFlG/v6Ikxk4G3ZjaPILC1UC+aWnlsUenzHQj8J6Oo3Egtu+S2niKeUVmVhqjOgax68vA8bS4viAyg3uX9UX0XS97cY9SqaDWMDMsFsyphahXELlsiqrC7I+UAXRra+IhoxqX3/A/pNDairesoNtRfWx6RIjlRgGqYdmolRVpc8Ei+ZQLsth1ajsiXE0qs/TksdeB4N0dkIwb81ewSvYDaNZzd2Q02XmlctmvusR3yXo1LADdaTymjRKpUjnnIBTqyQ2agZgX9UHXrgk2zhJPqkg8LWPdY75K4HBOCPOMliL6K2bqFt0Z2xTYBfNFVBJB1QWWx4nrtxg4x1RgFqOy6G7JqSBvyuBe3SRLY46JaL2qHpg+hqOtjz6Vnt7SaMPcZVKW1kepkVKua9spQrrwFzLPhdsU6dPLmUC+jI7f+TMN8gcfyzqhzkWixU+sQGJHDUaRqCxLhigUEW0HX8Y4ki9ncqUxJsWcVCMxplRkW2hKvx3yTQzny8VSM/xx+sV+35tHuTOD87VCFmVBQD2XKDmzW3kHhwguMb6xX7f7pKciD6Y/wDx1/MJbK6xT+q/yjx9Whi6lKmwKLa2dEZtQN5sOmRlHb1ZlBtS/wAsSQ5Wt/7jW7B4LIzA0h5te/xM27pq1am2m8e8RRrqN7qO1l/WZ5jW9G3YZE0x8vCR7Tbaq+0qQ31af+Jf1gG0NsUPN1LVUJFNgNQbkqTbwlCopmYKLXM5XwbCk7HgHO423nj7oe1tqvtStncOd7XvbdpoLQMx7EfdF782/vjU9HD1RvJhjFKIiOLNGdEIStzeyMATolJdBWo8mdmrToKV3uquW6SRff3yZSvlZbWve2vC8qPIrboal5ljZ6Y5v8VO+lusbuy0kto433j3zkz3vypFvXaWdihASwLHibjTmdBjuEpFQDkSpxN0bzh673teUjk/yhpU6w85nChWLnVsxNt3QNBCNq8vvWWgSKZ4FStQX3jNe1ohlmwXKBa2KdVIC0xlt/H94348B3Sw0nvoP9hMd5JbStXIOmY5r9u/xms7OrggWmZLU6fTrHQttY3SaEKswMN8oOzTs/Hcy4oYgGoq65QSbOB0FTw6CJzZO0edlOul1bpE1Tl5yUGOwTU7A1ad6lE8cwGqj2hp7ph3J1yKnm3uGpZsvWp0KnsMXLgY0LBMWIUbzulmSgFAHR49MjOTOzrJ51t7aJ7PE9/yku1hNhjry1qN28pegafA2PZbiJW6PKk4el5t6bEp6lSmxHv6OyWbEnNe+g+Mq+PoqCSRft/SPQReN5dVazDMBZdNFFz1t0nrk1s6nXqWz4dNws+gUjfeyHUyuLhw9QBUW5PR4xz6Yyswp1GsrFeazAc02IA7ZLK2Gk2v+AwZpgnLzm9YhbXtukglXt90ziltuuN1ap/iMKp8qMSP+c3fY+IkaoRin9NW7f7pKci6lqp/kL+YSD86WeoTqSFJ7SCTCNk7TagQyhTemqnML6XvOjL1SnIDlS19o1u7wWAYI+jX98THdqYk1cW7kAFhcgbuA0icEno1/fGb4FSGOb0bdhkam4dg8Ifjj6NuyAL+kQXb9BI6wbGNYmkXWwJv03Jvx98dM8JmVraKWq23abugnfBzCtrfbnsEEvO/p+sSvJmOCNmOCGMVPXnp6MByjUKkFSQwNwRvBkv/AOpSwtUFm/ENx67cJCCJZouclGXSYOOXfm9289U9hMVmazG19273SFj2HW7qP4h4yUxmrsdrAmZHDKRoRpbf3zTuTe1A6Ag8P2JmbmTfJXaJSpkvv1HzEhKo2HC1dJJUTeVPD7YSmmZzYfEnoAhmyNsPiDmHMpahSd9QjeAejrhBZgOj/wDJn22PJVTfHNihXyKzZ/MqgINx6Rc19Lm50Gl5bUx9my2vfXqA6ey0ViKCg5he9um416OvSZgDoBzV0A0A4ADcBAMS3CHYioO/h1SIxtTKLkg33frGAHjK/AfCVbbOKubDhv7ZJbRxuVdDqZBUaPnH6hqYtojdjYbKM53nd1DpkY2GCswG4uzdOrMSfGTpe0i6i6ntM57VIGCzoEdyTuWKY2h51TsX8sVROi+wsbU86p2L+WLwx0HsLOjL1Sx5R9b7c9nzjuCPo1/fGNV/tz2fOKwTejX98ZvgXkXjj6NuyBiE408xuyCODY2NjwNr27ojFGeEbpIQOc2Y9NgO6wjhmFWMeb1W/fGDmEbRFqrdi+EGM9DD1iV5Nx0RmOwxqUJ6cnYwOxNouetBYxsCEYIekXtjYWPYZOeO2LZ4rJlmnKdYqwYbwQR3Qc17aMD2jURDYkfdBJ9w7zOLSyabH1MTWC3yqCua25UJANuu15thw5CBadO6AA0mUixUDTsPjeYNsqkcj3OpqJc9nAdUvextugFab5rHTMWuoOupBPNAGlhGl86BehmLaLfm2O429xgW29q1KNOmwQnnBXTiU1OZTwI6+mxgSYwOt0JTJ6huBu8QZHYnliA2StzrgqGFh6wI53DMD74wJYbWp1VzU2DDUG3AjeCOBkLjcfrofn8DKjii1AkUmKsCbkbmHSeBhmBruwJe1+q+vcYNwS8e4Y3tqdwHyEfwtAItuO89sTRw5zZm7h84+0lldmhqo8EIhNQQPD4gOoZdxvv0OhIPxESmhVpy0XPRTAAedU7F/LHcId3sLBg2tTu/LH8Cd3sLOjL1RnIDFH07dnznMG3MH74xONPp27InCNzB3+Jg+NR+MPMMYvPV6nNPdGsTiAiMzbhv99orPJUJNtPjHG3QCntamyEqbVLEhSCTp1iOUMYKicQbqCCCN5G6+8Q2MiNsfbHsA90CML2m16rdvyEDbdO3D1id5Nx4RkThYjjDvTaEARQWNJUMcWsI0ygaLyxQSKXXdrCKOFZtyk92nxjeAD5I7hF569sNTZTHfYfGPU9nhSDckiTy6mOtbGSvOsZIj7iMvONVIbF3P2jwkiTI7Y25/aHhDiYlEqri6jb6jaCw3aAHcJEY9ymuYm5sb2MkC2vvEi9r6r3iGWseobRqMMrNe17br9l+iSuxa/Msd6kj5jxldw7a37D+sltn1gH9rTvH+0a+YEWRXniYPSqRzNJGceB00CiyiwHAbtdYWxgNOqGAKm4OoIgow7edvG809minRxbnVO78sI2cdR7CwItzqnd+WFbNbX+hZ0ZeqOPIDaB9O3Z+kbwp5g7/ABMVj29O376Izhm5o7/EwfG+ny2h7vGE0KNN7rVYKtrkkEjssIIN3ePETlXf7ougPVKWHT1MzEEWsoVT3ndO4uurMuRMig2tmLXIGa5Nt4uBpGG+0Xunk3/1v4CHQoLGm9Sp7X+0GbdH8T9pU7T4iDtunbjwnSVE8w1nlijvgonAJ4LOidENgJLYq87t07jv8JOUPVHf8ZC7E9b3+EmcP6o7JC8mKJ+cZqRxvn+sbqRRD1IO8feDvAKQ2Qea3tfKGFoFsn1W7flCmiViXaR+Pfh+9Ia/GRmO9Zf6vATTljdGpbu1/WFUquVxfc1veN36QCl+sfxXqr2iNGWjDVbiEh5HYPd74asSwZThaAUKQRQo3DQQwwQxaaFFpzNORMUUaW5z93hCNnPr/QsFPrP3eEewG/8AoE6MvVKchNoH0x/fRH8JsesUBFJ7G/C3E9MewX/Gr2/pL4++T3bdRr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BUUEhQUFBQUFRUUFBQWFhQVFBQUFBYVFBQUFBQYGyYeGBkkGRQUHy8gJCcpLCwsFR4xNTAqNSYrLCkBCQoKDgwOGg8PFykcHB0sKSksLCkpKSkpLCkpLCksLCksKSwsKSwsKSkpLCkpKSkpKSwsLCwpLCwpKSkpKSkpKf/AABEIAMkA+wMBIgACEQEDEQH/xAAcAAABBQEBAQAAAAAAAAAAAAAEAgMFBgcBAAj/xABIEAACAQIDAwcICAQEBQUBAAABAgADEQQSIQUxQQYiUWFxgbEHEyMycpGhwRQkM0JSstHwYnOC0pKTwuE0Q1NjohYldIPxF//EABkBAAMBAQEAAAAAAAAAAAAAAAECAwAEBf/EACURAQEAAgEFAAICAwEAAAAAAAABAhExAxIhMkETUQQiM0JhI//aAAwDAQACEQMRAD8Ah9hLfN0iwI6D0SW8zKrs3EDU5qinSzLrp0MupuOyTOG2k/B6dTqPNaLen+mmSQNCD1NmKeFj0rp/tFjbYH2tN0/iFmX3iOpt3DEX88g7dD7ovZ1JxKbuxRFbZDK3o2sWB19Xo320O/okKm3alKsy8wst0LFVY6+st9xuND2mWPFcqMOCCpZ7HWy2BFuBa0pmIZWq1KguS7M1juFzcXtvnofxennct9SeP+odTKa8CqmNY3ud5uQAAPhBcQ11PZBKWPP3gO7SOtiAQbb7XtPXx6nT1rHw5rjfpuntOoml8w6G1+O+E0Nsr99SOtdR7jrI2pOWnlZ9LHLmOmZWLPhcUj+owJ321B9xharIzkRs8VcQ6kkWpEi2W98wG5iL9l5a6+wGXcytbUhvRsO5tD3GeZ1ulcMtY8OjDPc8oxVjirH0wLnct+wqfAx2ngm/CfcZDVPswqx5Uh1HZTcVb3GSWG2N1RmQyUT0R+ng2PCWfD7GHRJGhscdEaAqFPZbGFUtiEy5UtlDohKbN6oxdqfT2D1R4bE6pb12dGsWlKll866U87BEzsFzsdAq33nshDbC+W+O+jYutTemrF1plGYjSkVtly+0CffJPZW2qgo0BlAAoJqdSxJIJNx/CLdU0/bi4ZEZqhp3tbQ0zVtush3g6m0y/a1CkrMcMHuWUXq1zWJQLv0Bsbk6XtH5D6MrbXqKLnTutKurA4pa1YHzjMSmtlYg5VsLbwbC3XJRUqc3PVq1DxUoMv8ATexhNGplFK6C9Ko1RWZlHrEEqRrzdIdVtxNVMF1Qd8JqBYknco1Y9g4DrOkTT227uFLIoIPqKXfd90br9ukXWxJN1pC/4jmBBP8A3Kmhc/wrpBMf22yEp2K+rvb1TcDTcTxMVVp3VgTlBe17gW5u+5isPRtkBJJ52vNHAaALoB1RVSmSLAXJqmwte9h0S2/BPqH2jhaahBTykBtSDfWx3niYDWqWYyU2xQemaYcWJJIFgNLHgCZWsbifSN++E2N0JW2dsGgQi06TlhmLOpLLwGUgiQj7WqOLFtOjTTsJufjJDljTtWX+WPEyBQynRxkxlLnfItqpO8k9pJ8TOqY0hjoE7sUacUx6nGBHFaXxpKCpjSP0V9c/wj4sIykneSuwkxTuruyqqo3Ntc3e1tZDfbNn1tBPC9k7IrYmoKdCmajkXsLaAb2YnQDUazR8L5JsNUNvpNdf6KZ/ST/JfyeJsytUxBxPnU80y2NPIVF1bMxuR92c2XVx+KTEFyW5G0sJSVqlJXxDplq5284gN72QDTo1l1bYYq08lSigUrlspym3vI995Fs5qZWpgspscwBy2Nje/ZH8ZtzzDAb7gm1xuv1zkttu6ppT9oeTPELVfzNNHp35hKoGt0Gx1I3X0kceSGKBI+jkEb7Bx8QZeRyvH4T/AOP6x3D8rAFHOtp08eMAs8q7Pr0vWWon9dVRCKAxZYKhrluCrVYn3GX3EcrAVsSCCbMDqCDoQRAW5QL5ymtNlpIysXKqtyBYBRwA1+E2wQaLtFLZvpNyQFW9M31tdmsQov0yWNbalNSTlIUEmxpFtOjpPVJkbVogWXVzYDUDMbEm/AaCB4jaHN5wCKbjOxGRdN7dIgFXG5f4xLXqIb9NC+7eDlIsZLYHlvXq01YuASNclEKPfUJlM21yoFJg1E0B530h5or2yAIAS4sMxUtYfilxblSlDCGoz4Q1EpioLURmqNk1psqralzrWOuke4aky8eSzKW2fonEbbxFQ2D126kZVB/wC8z7kpsOvtOrUxNQVK5pVMqoxdlU+sLm40AtpcbtYTyt8r+IxOENFfM0w5XM1E1VqAA3Ki/3TaDeTXlDjaSthdnpSetXbzpNT7qoMpOpCiw1v2RRXtOReLvpSpp3Ul+JLGMpyCrVGINVadhm0ZjcFmW4CgDepl35NJi0w3196dSvmYk0wAoT7q6AAnfwi8UjKQbXsDlax5tzc03A1KngeBGsncqaRRq/k9FMqWqM6sSHKhiwNrrYMxzA6iLbklh81NaZLkm7Hm6IN99Lg30lzxONpWs70wOIZ104668PlKxsjlvg6qO6t5sCoyAubvUC7nG85TwvBut4PLyZoLup+8sfnFrsumu5EH9IjNbllhRudm9lGMjcZ5QsMhAK1LsbLcBbk6C14NWjuPbSS1cDqPgIzs4XrU/5r+E9UxvnqivlKXDc02JFiBw7IL9MNK1Rct1qVCM3q9Gst/qT6Vy2peno+yfAyiY/C+kbtlvx20GxDo7lSRmAyDSwH+8gcVQ57dphnDWo7lwlsQv8pfEysiWzl+v1pf5S+JlVInR0p/54p5e1OIY6rRkCOLOnGkp289miROmWKZU6Sf5F40pXfXQooP8AjFvnK4G0j+DxGRr7t3jec3Uu8dQ85bLhNtAcYfU2+KiVKZIsaTDvJFu615kVPb1vveMmOS/KBS7mowXgMxtcdU48sbPisaJjuUFPCUUUq7HIuWwuugFhe8z3bXKSpVZqr/4RpYDcohe3OUFSpoGounDKCGA98jluKbVmsVpWZhcE7xaynfrJeTE4HGvWyincswNk+/182SNLZeLAUeaqAndpv7IJyP2mcRtjzzaXSqQPwqFAVfcZqezcZnqOCBzCMvE6gEnqOtpTLDtuglUOnydxr83zbrfTM1gBuNzB9rbHxOGCK+ViQwQq2bQWJvx6JotfaNT6UtEKAhQuamp1BAy27+mD7e2D9JC+kKMhurBdNd4Ive0nRZvgcfWLqq3JvoBxNjoJIPhcVXAo5Kl6hsBlIJA9Yi+mksOweR70qwrVXW4Jsqi+guAb7hffJHadfPXoMtXL5ioXPHMCtivVwmFne2PJPjqfqUmrjIbMhVsrBvVsDe9jGcbyKx3mR6N71LqUIIKkWtfoB6eqbAOUg53OHR8PGAptJmWrlu7BbqL7zY2HhGtBhG1OSGLw9M1K1JlRWClrqQC2g3HjLTyAxzUqZfDh1qgebqOiKTlPOC5yDYHQ900gOj0yldFOZCXRgGS6qWsRx1HwkD5FtoeZwNUk285XJG7cqqvjBGqU2ZUq11Zq9fFaGwUVcmlrkmwgm2OTrEI1AV62YkMru9Qra2txvBvxHCWbG1TiTnzqLc2xy8NfnGMRtM4fCsykkqp1XeWHRaZlPbkbiWBBoKoIsb2BAOn3mFpUtg0Wo4x8C1SmCGIRiyZA43qah0B4dRFofgvKHiF8+KZI9Y0lZi3mywY5tfXe59Y8Zn9fElnLMecdSek9J64bAjV9uYIYNQ2IrAbjkTMzkHdYhba9sd2N5NWqhcRinIrPzghGbzKn1E3gZrWvpIzyccmTiKxrYpXr0KaA4dqmbzbPm1yqTzrWPVpNZJk8srPBpFHrYEUKopglgqnU7zcgxOy8ItWoiPcqWq3sbbr8YVto/Wz7P6Rvk39tT7ap8Y9v9Q+m9u7PSlWRaYIGUnUk6kdJldqpzm7T4y08qj9ZX2PlK0d59pvEwy+AqD8oDD6ZqRpSp/OVVqg6ZvicmMLiRmr0EqMLqGa9wu+2hEareTPZ7f8AIK+xUqL8zGw/kSYzHXAXDd2wgVOonuig5/CfgJseJ8jmFb1K2Ip96OPiBIvFeRixGTF6G459Lja4HNbjYyk/kz9l/GzE1m6B3mNtiW6hL3yj8llTCYWriGxFNxSAORUcFrsF3k6b5nTMY061vFbtPZ+v4RVNvGCFzHaLdcOOflrBYnokNPZp0bIfG0HUGx3236214ROIxjv6zE9W4e4aQao0VeTkx3wPlZ/J2wGNH8qp/plp2pt6rhK5dLENzgLGwFgrBxfdoOcJl957Mek+8yeeG7s0raeT/LVMVWGZfNMqMSS6lLXXcdJO4zb1K3Mr0gfaU/OfPKErqCR2EiGUdqVARzuPQPjI3pX4bua29fE16gRKwZSRfzY3KTYnT9ZJnyc1Lm2JX/Lb+6RPkcxbP9KzEm3mrdQ597DhNJDSHUlwy7afG7m1JbydVraYlCetG1PbGNnt9EY08QRTcgXudDe5up3ES/Zo3XoI4s6q46GUN4xe42lCxNcVnVKVVczOoBBBtc66cdLwHAeTXF0sS5SrRp0XJz5WYg/hZadrqb8LzRaGApUzdKdND0qig+8COlpu6tpWl5L1qaBadekdSWNSkdSeghp6vsGuaQTPRYfeFnXW5Nhv0liLRBaDuraUrY/k1pLVapXSm4sbKCTqTvJ03R/lNyJwZwVcLRSmQhqBkFmDUwWGupt0jjLZm0P74wfF0FqU2puLo6lGF7XVhY68NJt/WVbyVJbZdM78z1Wvrrz7XF9w5strSC5L7Mq4am1GoVamhtRcHnMlz6yWshta+p1ueMm3M1+tFP2yfrbez8xOclvtqf8A9vjEbXf62/Z8xFclD6Wn7NTxlb6k+lcqT9bHs/pK8o3+035jJ7lQ31z+n9JBURp3t+Yw3gK0fZP2f9RhwMA2X9n3mHAzmULBicQLqekaj2l1HxE8DFAzMA5Qqj4KvmVXQ0KjWIuDZCym3UQD2ifMYGgn0lypBXA4oru8xVuvDVSCy9B17DPm8CdHR+kyNus7Q3idqDQTtAajvnRJ/Ynw+YkRTRIlqWJ3kzyVbGCpkdVNPLowNmzX4jdukn//ADvF5iAlK34vOCx+F5J+Soc3Ee1T8GmgIZwdXrZY52RbHCWbZnT8mGLPGgP6ifBY+vknxR/5mHHe5/0zTEMIQyX58zfjjNaXkcrH1sRRHYjn9IbQ8ig+9i/8NEfN5oiNH1MP5s/2HZENyP5HJs8VMlV6hq5bllVbZL2sAT+IyyBoyDFgxblcrujrXBzNPFoi84TAzpaJLRJaIzzCUWjZaeLRJmZVuXvKerhaSLhxetUYEXCsoRTzswPSSAO+CcgeWlbGmqldaavTAsUDDNqQ1wbjQ23HjukH5TNplMZQs1Ip5pt7eqwc5s2UHLw9xhPkjpk06zldM2UNwYsczW7NI+v6l+tCLTzt4CJM648IvwVK2q31t+z5x7kl9onsv4wfaZ+t1Oz/AFGEckPtE/lv+YS99SfSeUx+uf0/2yGw3q97fmMluUp+un2f7ZE4T1e9vzGG8BWi7N+zHaYWGgezz6Md/jCrzlUOBp3NGrzuaYVR8rWLZNmnIzLmq00axIujXzKekHomHWmz+WF//b1HTiKfwVzMZInb0PVLPkipunaA1HfOVN07R3y30nw6wnBFGcEeg0TyWD0df26f5TL4konksPo64/jQ/wDiZe1nl9f/ACV04ep5I+hjCx5ZEwhDH0MGQx9GjQKIUxYMZVorNGA5miS0TmiS0zOloi08Wic0LOkxnFV8lN2/Cjt/hUn5R0awhtkh0IdlysCGXfdW0IJHVDJa23yzVZjziPWN81t5Y3OvHfL55I0b6a1iQooNmGuU85QvVcHWWPa/ke86x+h4hAgsMjo+QW/7gJ16rS08luQpwNFlW7FyGfnBgCFsSvNFgd9t8tlvRbrfhIzk7PWkTKPtI/WqvZ/qMJ5I+uv8pvzCC7QP1qr+/vNCuR/rr/KP5hLX1J9D8of+MPs/2yNwfqDtb8xklyg/4xvZ/tkdgfsx2t+YzfC1oOB9QQkGC4Q8xeyEAzmULvOFokmJvMKj+WF/qVIdOIHwpvMimleVba6VKNBEufSuwPBggNNivG2Y2vM2M7+hP6I58mqsVR390TVi6Mt/sX4cnp2elAaP5LafoKx6aqj3J/vLuJT/ACaJbBsems3wVRLcDPI6/wDkrqw9Yez2BJ3AXPYNTIr/ANa4QEqawuNSMr3A69IdiW9G/sN+UzNsWVV1vkW9NdSSC1xcFuu3hBhjLyFumgLy0wm/zwtuvle1+20dblphV9arbtVx4iZfsbAUyaavUszIHCAkGxW4Oul7kHugPLKq+WmlTVlLnMNzKQLMPmOmV/EHc2bC8qcPUNkqX0vqGGnTqIWu16Z3VF95/SZjg6DsFFMkEUqW7fbLCUwGI/E/wi9sHbSlx6ncy+8RS4kGZw+ExWU5We/d8TeW7A1+Yvsjwgs0ya87PecgC1o4K0DCK9WywR67OwuCEXVf4j+I9mvvnKz3EcA3dnjLYTwWnji6g3OwHUTELykrK1swIHSPmIl1kTUbUxyp9Mf57nkAcNONuMWIHs7SmO8/GFgzny5Uih7QP1qt++LQ/kavOB4eat8RI3HH61W/fFoFQrgKgLkcwaBwvfb59Uvrc0n9S+3aROMbQ2y77G33eMBwNE+bHNPHgekxSYtf+s3+YP0i/pg/67/5i/pDrwFXXDHmjsj4MFoNzR2COh5yKnCYLtHF+bo1H/AjN3gGw98dZ5HbaN6ZXgQ7N7KKW/NlhZlflCsuIpUl3UcPSS3WQXb4tKuZLcqcRnxTsdcxDdmYCw7haRJnpdL1iGXJmrvi6UbqGKWN9D4enp6hUseo74Wwlpj3TZbdNC5B46lTwShqlNWL1CQXUNq1hoT1S34UhyAGFrXuNRYcZiuzdmtXqZEGu9jwUdJmrclsKuHTzajTIQOk8TODq9CTLe+Vsc7pMVsGKiMoYqGBW+XXrsLxnBchcC7XemargAZqhJXQWsFBA8Y/ha4AynRjci+l+yFnaVOlYMwDWFlG/v6Ikxk4G3ZjaPILC1UC+aWnlsUenzHQj8J6Oo3Egtu+S2niKeUVmVhqjOgax68vA8bS4viAyg3uX9UX0XS97cY9SqaDWMDMsFsyphahXELlsiqrC7I+UAXRra+IhoxqX3/A/pNDairesoNtRfWx6RIjlRgGqYdmolRVpc8Ei+ZQLsth1ajsiXE0qs/TksdeB4N0dkIwb81ewSvYDaNZzd2Q02XmlctmvusR3yXo1LADdaTymjRKpUjnnIBTqyQ2agZgX9UHXrgk2zhJPqkg8LWPdY75K4HBOCPOMliL6K2bqFt0Z2xTYBfNFVBJB1QWWx4nrtxg4x1RgFqOy6G7JqSBvyuBe3SRLY46JaL2qHpg+hqOtjz6Vnt7SaMPcZVKW1kepkVKua9spQrrwFzLPhdsU6dPLmUC+jI7f+TMN8gcfyzqhzkWixU+sQGJHDUaRqCxLhigUEW0HX8Y4ki9ncqUxJsWcVCMxplRkW2hKvx3yTQzny8VSM/xx+sV+35tHuTOD87VCFmVBQD2XKDmzW3kHhwguMb6xX7f7pKciD6Y/wDx1/MJbK6xT+q/yjx9Whi6lKmwKLa2dEZtQN5sOmRlHb1ZlBtS/wAsSQ5Wt/7jW7B4LIzA0h5te/xM27pq1am2m8e8RRrqN7qO1l/WZ5jW9G3YZE0x8vCR7Tbaq+0qQ31af+Jf1gG0NsUPN1LVUJFNgNQbkqTbwlCopmYKLXM5XwbCk7HgHO423nj7oe1tqvtStncOd7XvbdpoLQMx7EfdF782/vjU9HD1RvJhjFKIiOLNGdEIStzeyMATolJdBWo8mdmrToKV3uquW6SRff3yZSvlZbWve2vC8qPIrboal5ljZ6Y5v8VO+lusbuy0kto433j3zkz3vypFvXaWdihASwLHibjTmdBjuEpFQDkSpxN0bzh673teUjk/yhpU6w85nChWLnVsxNt3QNBCNq8vvWWgSKZ4FStQX3jNe1ohlmwXKBa2KdVIC0xlt/H94348B3Sw0nvoP9hMd5JbStXIOmY5r9u/xms7OrggWmZLU6fTrHQttY3SaEKswMN8oOzTs/Hcy4oYgGoq65QSbOB0FTw6CJzZO0edlOul1bpE1Tl5yUGOwTU7A1ad6lE8cwGqj2hp7ph3J1yKnm3uGpZsvWp0KnsMXLgY0LBMWIUbzulmSgFAHR49MjOTOzrJ51t7aJ7PE9/yku1hNhjry1qN28pegafA2PZbiJW6PKk4el5t6bEp6lSmxHv6OyWbEnNe+g+Mq+PoqCSRft/SPQReN5dVazDMBZdNFFz1t0nrk1s6nXqWz4dNws+gUjfeyHUyuLhw9QBUW5PR4xz6Yyswp1GsrFeazAc02IA7ZLK2Gk2v+AwZpgnLzm9YhbXtukglXt90ziltuuN1ap/iMKp8qMSP+c3fY+IkaoRin9NW7f7pKci6lqp/kL+YSD86WeoTqSFJ7SCTCNk7TagQyhTemqnML6XvOjL1SnIDlS19o1u7wWAYI+jX98THdqYk1cW7kAFhcgbuA0icEno1/fGb4FSGOb0bdhkam4dg8Ifjj6NuyAL+kQXb9BI6wbGNYmkXWwJv03Jvx98dM8JmVraKWq23abugnfBzCtrfbnsEEvO/p+sSvJmOCNmOCGMVPXnp6MByjUKkFSQwNwRvBkv/AOpSwtUFm/ENx67cJCCJZouclGXSYOOXfm9289U9hMVmazG19273SFj2HW7qP4h4yUxmrsdrAmZHDKRoRpbf3zTuTe1A6Ag8P2JmbmTfJXaJSpkvv1HzEhKo2HC1dJJUTeVPD7YSmmZzYfEnoAhmyNsPiDmHMpahSd9QjeAejrhBZgOj/wDJn22PJVTfHNihXyKzZ/MqgINx6Rc19Lm50Gl5bUx9my2vfXqA6ey0ViKCg5he9um416OvSZgDoBzV0A0A4ADcBAMS3CHYioO/h1SIxtTKLkg33frGAHjK/AfCVbbOKubDhv7ZJbRxuVdDqZBUaPnH6hqYtojdjYbKM53nd1DpkY2GCswG4uzdOrMSfGTpe0i6i6ntM57VIGCzoEdyTuWKY2h51TsX8sVROi+wsbU86p2L+WLwx0HsLOjL1Sx5R9b7c9nzjuCPo1/fGNV/tz2fOKwTejX98ZvgXkXjj6NuyBiE408xuyCODY2NjwNr27ojFGeEbpIQOc2Y9NgO6wjhmFWMeb1W/fGDmEbRFqrdi+EGM9DD1iV5Nx0RmOwxqUJ6cnYwOxNouetBYxsCEYIekXtjYWPYZOeO2LZ4rJlmnKdYqwYbwQR3Qc17aMD2jURDYkfdBJ9w7zOLSyabH1MTWC3yqCua25UJANuu15thw5CBadO6AA0mUixUDTsPjeYNsqkcj3OpqJc9nAdUvextugFab5rHTMWuoOupBPNAGlhGl86BehmLaLfm2O429xgW29q1KNOmwQnnBXTiU1OZTwI6+mxgSYwOt0JTJ6huBu8QZHYnliA2StzrgqGFh6wI53DMD74wJYbWp1VzU2DDUG3AjeCOBkLjcfrofn8DKjii1AkUmKsCbkbmHSeBhmBruwJe1+q+vcYNwS8e4Y3tqdwHyEfwtAItuO89sTRw5zZm7h84+0lldmhqo8EIhNQQPD4gOoZdxvv0OhIPxESmhVpy0XPRTAAedU7F/LHcId3sLBg2tTu/LH8Cd3sLOjL1RnIDFH07dnznMG3MH74xONPp27InCNzB3+Jg+NR+MPMMYvPV6nNPdGsTiAiMzbhv99orPJUJNtPjHG3QCntamyEqbVLEhSCTp1iOUMYKicQbqCCCN5G6+8Q2MiNsfbHsA90CML2m16rdvyEDbdO3D1id5Nx4RkThYjjDvTaEARQWNJUMcWsI0ygaLyxQSKXXdrCKOFZtyk92nxjeAD5I7hF569sNTZTHfYfGPU9nhSDckiTy6mOtbGSvOsZIj7iMvONVIbF3P2jwkiTI7Y25/aHhDiYlEqri6jb6jaCw3aAHcJEY9ymuYm5sb2MkC2vvEi9r6r3iGWseobRqMMrNe17br9l+iSuxa/Msd6kj5jxldw7a37D+sltn1gH9rTvH+0a+YEWRXniYPSqRzNJGceB00CiyiwHAbtdYWxgNOqGAKm4OoIgow7edvG809minRxbnVO78sI2cdR7CwItzqnd+WFbNbX+hZ0ZeqOPIDaB9O3Z+kbwp5g7/ABMVj29O376Izhm5o7/EwfG+ny2h7vGE0KNN7rVYKtrkkEjssIIN3ePETlXf7ougPVKWHT1MzEEWsoVT3ndO4uurMuRMig2tmLXIGa5Nt4uBpGG+0Xunk3/1v4CHQoLGm9Sp7X+0GbdH8T9pU7T4iDtunbjwnSVE8w1nlijvgonAJ4LOidENgJLYq87t07jv8JOUPVHf8ZC7E9b3+EmcP6o7JC8mKJ+cZqRxvn+sbqRRD1IO8feDvAKQ2Qea3tfKGFoFsn1W7flCmiViXaR+Pfh+9Ia/GRmO9Zf6vATTljdGpbu1/WFUquVxfc1veN36QCl+sfxXqr2iNGWjDVbiEh5HYPd74asSwZThaAUKQRQo3DQQwwQxaaFFpzNORMUUaW5z93hCNnPr/QsFPrP3eEewG/8AoE6MvVKchNoH0x/fRH8JsesUBFJ7G/C3E9MewX/Gr2/pL4++T3bdRrd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BUUEhQUFBQUFRUUFBQWFhQVFBQUFBYVFBQUFBQYGyYeGBkkGRQUHy8gJCcpLCwsFR4xNTAqNSYrLCkBCQoKDgwOGg8PFykcHB0sKSksLCkpKSkpLCkpLCksLCksKSwsKSwsKSkpLCkpKSkpKSwsLCwpLCwpKSkpKSkpKf/AABEIAMkA+wMBIgACEQEDEQH/xAAcAAABBQEBAQAAAAAAAAAAAAAEAgMFBgcBAAj/xABIEAACAQIDAwcICAQEBQUBAAABAgADEQQSIQUxQQYiUWFxgbEHEyMycpGhwRQkM0JSstHwYnOC0pKTwuE0Q1NjohYldIPxF//EABkBAAMBAQEAAAAAAAAAAAAAAAECAwAEBf/EACURAQEAAgEFAAICAwEAAAAAAAABAhExAxIhMkETUQQiM0JhI//aAAwDAQACEQMRAD8Ah9hLfN0iwI6D0SW8zKrs3EDU5qinSzLrp0MupuOyTOG2k/B6dTqPNaLen+mmSQNCD1NmKeFj0rp/tFjbYH2tN0/iFmX3iOpt3DEX88g7dD7ovZ1JxKbuxRFbZDK3o2sWB19Xo320O/okKm3alKsy8wst0LFVY6+st9xuND2mWPFcqMOCCpZ7HWy2BFuBa0pmIZWq1KguS7M1juFzcXtvnofxennct9SeP+odTKa8CqmNY3ud5uQAAPhBcQ11PZBKWPP3gO7SOtiAQbb7XtPXx6nT1rHw5rjfpuntOoml8w6G1+O+E0Nsr99SOtdR7jrI2pOWnlZ9LHLmOmZWLPhcUj+owJ321B9xharIzkRs8VcQ6kkWpEi2W98wG5iL9l5a6+wGXcytbUhvRsO5tD3GeZ1ulcMtY8OjDPc8oxVjirH0wLnct+wqfAx2ngm/CfcZDVPswqx5Uh1HZTcVb3GSWG2N1RmQyUT0R+ng2PCWfD7GHRJGhscdEaAqFPZbGFUtiEy5UtlDohKbN6oxdqfT2D1R4bE6pb12dGsWlKll866U87BEzsFzsdAq33nshDbC+W+O+jYutTemrF1plGYjSkVtly+0CffJPZW2qgo0BlAAoJqdSxJIJNx/CLdU0/bi4ZEZqhp3tbQ0zVtush3g6m0y/a1CkrMcMHuWUXq1zWJQLv0Bsbk6XtH5D6MrbXqKLnTutKurA4pa1YHzjMSmtlYg5VsLbwbC3XJRUqc3PVq1DxUoMv8ATexhNGplFK6C9Ko1RWZlHrEEqRrzdIdVtxNVMF1Qd8JqBYknco1Y9g4DrOkTT227uFLIoIPqKXfd90br9ukXWxJN1pC/4jmBBP8A3Kmhc/wrpBMf22yEp2K+rvb1TcDTcTxMVVp3VgTlBe17gW5u+5isPRtkBJJ52vNHAaALoB1RVSmSLAXJqmwte9h0S2/BPqH2jhaahBTykBtSDfWx3niYDWqWYyU2xQemaYcWJJIFgNLHgCZWsbifSN++E2N0JW2dsGgQi06TlhmLOpLLwGUgiQj7WqOLFtOjTTsJufjJDljTtWX+WPEyBQynRxkxlLnfItqpO8k9pJ8TOqY0hjoE7sUacUx6nGBHFaXxpKCpjSP0V9c/wj4sIykneSuwkxTuruyqqo3Ntc3e1tZDfbNn1tBPC9k7IrYmoKdCmajkXsLaAb2YnQDUazR8L5JsNUNvpNdf6KZ/ST/JfyeJsytUxBxPnU80y2NPIVF1bMxuR92c2XVx+KTEFyW5G0sJSVqlJXxDplq5284gN72QDTo1l1bYYq08lSigUrlspym3vI995Fs5qZWpgspscwBy2Nje/ZH8ZtzzDAb7gm1xuv1zkttu6ppT9oeTPELVfzNNHp35hKoGt0Gx1I3X0kceSGKBI+jkEb7Bx8QZeRyvH4T/AOP6x3D8rAFHOtp08eMAs8q7Pr0vWWon9dVRCKAxZYKhrluCrVYn3GX3EcrAVsSCCbMDqCDoQRAW5QL5ymtNlpIysXKqtyBYBRwA1+E2wQaLtFLZvpNyQFW9M31tdmsQov0yWNbalNSTlIUEmxpFtOjpPVJkbVogWXVzYDUDMbEm/AaCB4jaHN5wCKbjOxGRdN7dIgFXG5f4xLXqIb9NC+7eDlIsZLYHlvXq01YuASNclEKPfUJlM21yoFJg1E0B530h5or2yAIAS4sMxUtYfilxblSlDCGoz4Q1EpioLURmqNk1psqralzrWOuke4aky8eSzKW2fonEbbxFQ2D126kZVB/wC8z7kpsOvtOrUxNQVK5pVMqoxdlU+sLm40AtpcbtYTyt8r+IxOENFfM0w5XM1E1VqAA3Ki/3TaDeTXlDjaSthdnpSetXbzpNT7qoMpOpCiw1v2RRXtOReLvpSpp3Ul+JLGMpyCrVGINVadhm0ZjcFmW4CgDepl35NJi0w3196dSvmYk0wAoT7q6AAnfwi8UjKQbXsDlax5tzc03A1KngeBGsncqaRRq/k9FMqWqM6sSHKhiwNrrYMxzA6iLbklh81NaZLkm7Hm6IN99Lg30lzxONpWs70wOIZ104668PlKxsjlvg6qO6t5sCoyAubvUC7nG85TwvBut4PLyZoLup+8sfnFrsumu5EH9IjNbllhRudm9lGMjcZ5QsMhAK1LsbLcBbk6C14NWjuPbSS1cDqPgIzs4XrU/5r+E9UxvnqivlKXDc02JFiBw7IL9MNK1Rct1qVCM3q9Gst/qT6Vy2peno+yfAyiY/C+kbtlvx20GxDo7lSRmAyDSwH+8gcVQ57dphnDWo7lwlsQv8pfEysiWzl+v1pf5S+JlVInR0p/54p5e1OIY6rRkCOLOnGkp289miROmWKZU6Sf5F40pXfXQooP8AjFvnK4G0j+DxGRr7t3jec3Uu8dQ85bLhNtAcYfU2+KiVKZIsaTDvJFu615kVPb1vveMmOS/KBS7mowXgMxtcdU48sbPisaJjuUFPCUUUq7HIuWwuugFhe8z3bXKSpVZqr/4RpYDcohe3OUFSpoGounDKCGA98jluKbVmsVpWZhcE7xaynfrJeTE4HGvWyincswNk+/182SNLZeLAUeaqAndpv7IJyP2mcRtjzzaXSqQPwqFAVfcZqezcZnqOCBzCMvE6gEnqOtpTLDtuglUOnydxr83zbrfTM1gBuNzB9rbHxOGCK+ViQwQq2bQWJvx6JotfaNT6UtEKAhQuamp1BAy27+mD7e2D9JC+kKMhurBdNd4Ive0nRZvgcfWLqq3JvoBxNjoJIPhcVXAo5Kl6hsBlIJA9Yi+mksOweR70qwrVXW4Jsqi+guAb7hffJHadfPXoMtXL5ioXPHMCtivVwmFne2PJPjqfqUmrjIbMhVsrBvVsDe9jGcbyKx3mR6N71LqUIIKkWtfoB6eqbAOUg53OHR8PGAptJmWrlu7BbqL7zY2HhGtBhG1OSGLw9M1K1JlRWClrqQC2g3HjLTyAxzUqZfDh1qgebqOiKTlPOC5yDYHQ900gOj0yldFOZCXRgGS6qWsRx1HwkD5FtoeZwNUk285XJG7cqqvjBGqU2ZUq11Zq9fFaGwUVcmlrkmwgm2OTrEI1AV62YkMru9Qra2txvBvxHCWbG1TiTnzqLc2xy8NfnGMRtM4fCsykkqp1XeWHRaZlPbkbiWBBoKoIsb2BAOn3mFpUtg0Wo4x8C1SmCGIRiyZA43qah0B4dRFofgvKHiF8+KZI9Y0lZi3mywY5tfXe59Y8Zn9fElnLMecdSek9J64bAjV9uYIYNQ2IrAbjkTMzkHdYhba9sd2N5NWqhcRinIrPzghGbzKn1E3gZrWvpIzyccmTiKxrYpXr0KaA4dqmbzbPm1yqTzrWPVpNZJk8srPBpFHrYEUKopglgqnU7zcgxOy8ItWoiPcqWq3sbbr8YVto/Wz7P6Rvk39tT7ap8Y9v9Q+m9u7PSlWRaYIGUnUk6kdJldqpzm7T4y08qj9ZX2PlK0d59pvEwy+AqD8oDD6ZqRpSp/OVVqg6ZvicmMLiRmr0EqMLqGa9wu+2hEareTPZ7f8AIK+xUqL8zGw/kSYzHXAXDd2wgVOonuig5/CfgJseJ8jmFb1K2Ip96OPiBIvFeRixGTF6G459Lja4HNbjYyk/kz9l/GzE1m6B3mNtiW6hL3yj8llTCYWriGxFNxSAORUcFrsF3k6b5nTMY061vFbtPZ+v4RVNvGCFzHaLdcOOflrBYnokNPZp0bIfG0HUGx3236214ROIxjv6zE9W4e4aQao0VeTkx3wPlZ/J2wGNH8qp/plp2pt6rhK5dLENzgLGwFgrBxfdoOcJl957Mek+8yeeG7s0raeT/LVMVWGZfNMqMSS6lLXXcdJO4zb1K3Mr0gfaU/OfPKErqCR2EiGUdqVARzuPQPjI3pX4bua29fE16gRKwZSRfzY3KTYnT9ZJnyc1Lm2JX/Lb+6RPkcxbP9KzEm3mrdQ597DhNJDSHUlwy7afG7m1JbydVraYlCetG1PbGNnt9EY08QRTcgXudDe5up3ES/Zo3XoI4s6q46GUN4xe42lCxNcVnVKVVczOoBBBtc66cdLwHAeTXF0sS5SrRp0XJz5WYg/hZadrqb8LzRaGApUzdKdND0qig+8COlpu6tpWl5L1qaBadekdSWNSkdSeghp6vsGuaQTPRYfeFnXW5Nhv0liLRBaDuraUrY/k1pLVapXSm4sbKCTqTvJ03R/lNyJwZwVcLRSmQhqBkFmDUwWGupt0jjLZm0P74wfF0FqU2puLo6lGF7XVhY68NJt/WVbyVJbZdM78z1Wvrrz7XF9w5strSC5L7Mq4am1GoVamhtRcHnMlz6yWshta+p1ueMm3M1+tFP2yfrbez8xOclvtqf8A9vjEbXf62/Z8xFclD6Wn7NTxlb6k+lcqT9bHs/pK8o3+035jJ7lQ31z+n9JBURp3t+Yw3gK0fZP2f9RhwMA2X9n3mHAzmULBicQLqekaj2l1HxE8DFAzMA5Qqj4KvmVXQ0KjWIuDZCym3UQD2ifMYGgn0lypBXA4oru8xVuvDVSCy9B17DPm8CdHR+kyNus7Q3idqDQTtAajvnRJ/Ynw+YkRTRIlqWJ3kzyVbGCpkdVNPLowNmzX4jdukn//ADvF5iAlK34vOCx+F5J+Soc3Ee1T8GmgIZwdXrZY52RbHCWbZnT8mGLPGgP6ifBY+vknxR/5mHHe5/0zTEMIQyX58zfjjNaXkcrH1sRRHYjn9IbQ8ig+9i/8NEfN5oiNH1MP5s/2HZENyP5HJs8VMlV6hq5bllVbZL2sAT+IyyBoyDFgxblcrujrXBzNPFoi84TAzpaJLRJaIzzCUWjZaeLRJmZVuXvKerhaSLhxetUYEXCsoRTzswPSSAO+CcgeWlbGmqldaavTAsUDDNqQ1wbjQ23HjukH5TNplMZQs1Ip5pt7eqwc5s2UHLw9xhPkjpk06zldM2UNwYsczW7NI+v6l+tCLTzt4CJM648IvwVK2q31t+z5x7kl9onsv4wfaZ+t1Oz/AFGEckPtE/lv+YS99SfSeUx+uf0/2yGw3q97fmMluUp+un2f7ZE4T1e9vzGG8BWi7N+zHaYWGgezz6Md/jCrzlUOBp3NGrzuaYVR8rWLZNmnIzLmq00axIujXzKekHomHWmz+WF//b1HTiKfwVzMZInb0PVLPkipunaA1HfOVN07R3y30nw6wnBFGcEeg0TyWD0df26f5TL4konksPo64/jQ/wDiZe1nl9f/ACV04ep5I+hjCx5ZEwhDH0MGQx9GjQKIUxYMZVorNGA5miS0TmiS0zOloi08Wic0LOkxnFV8lN2/Cjt/hUn5R0awhtkh0IdlysCGXfdW0IJHVDJa23yzVZjziPWN81t5Y3OvHfL55I0b6a1iQooNmGuU85QvVcHWWPa/ke86x+h4hAgsMjo+QW/7gJ16rS08luQpwNFlW7FyGfnBgCFsSvNFgd9t8tlvRbrfhIzk7PWkTKPtI/WqvZ/qMJ5I+uv8pvzCC7QP1qr+/vNCuR/rr/KP5hLX1J9D8of+MPs/2yNwfqDtb8xklyg/4xvZ/tkdgfsx2t+YzfC1oOB9QQkGC4Q8xeyEAzmULvOFokmJvMKj+WF/qVIdOIHwpvMimleVba6VKNBEufSuwPBggNNivG2Y2vM2M7+hP6I58mqsVR390TVi6Mt/sX4cnp2elAaP5LafoKx6aqj3J/vLuJT/ACaJbBsems3wVRLcDPI6/wDkrqw9Yez2BJ3AXPYNTIr/ANa4QEqawuNSMr3A69IdiW9G/sN+UzNsWVV1vkW9NdSSC1xcFuu3hBhjLyFumgLy0wm/zwtuvle1+20dblphV9arbtVx4iZfsbAUyaavUszIHCAkGxW4Oul7kHugPLKq+WmlTVlLnMNzKQLMPmOmV/EHc2bC8qcPUNkqX0vqGGnTqIWu16Z3VF95/SZjg6DsFFMkEUqW7fbLCUwGI/E/wi9sHbSlx6ncy+8RS4kGZw+ExWU5We/d8TeW7A1+Yvsjwgs0ya87PecgC1o4K0DCK9WywR67OwuCEXVf4j+I9mvvnKz3EcA3dnjLYTwWnji6g3OwHUTELykrK1swIHSPmIl1kTUbUxyp9Mf57nkAcNONuMWIHs7SmO8/GFgzny5Uih7QP1qt++LQ/kavOB4eat8RI3HH61W/fFoFQrgKgLkcwaBwvfb59Uvrc0n9S+3aROMbQ2y77G33eMBwNE+bHNPHgekxSYtf+s3+YP0i/pg/67/5i/pDrwFXXDHmjsj4MFoNzR2COh5yKnCYLtHF+bo1H/AjN3gGw98dZ5HbaN6ZXgQ7N7KKW/NlhZlflCsuIpUl3UcPSS3WQXb4tKuZLcqcRnxTsdcxDdmYCw7haRJnpdL1iGXJmrvi6UbqGKWN9D4enp6hUseo74Wwlpj3TZbdNC5B46lTwShqlNWL1CQXUNq1hoT1S34UhyAGFrXuNRYcZiuzdmtXqZEGu9jwUdJmrclsKuHTzajTIQOk8TODq9CTLe+Vsc7pMVsGKiMoYqGBW+XXrsLxnBchcC7XemargAZqhJXQWsFBA8Y/ha4AynRjci+l+yFnaVOlYMwDWFlG/v6Ikxk4G3ZjaPILC1UC+aWnlsUenzHQj8J6Oo3Egtu+S2niKeUVmVhqjOgax68vA8bS4viAyg3uX9UX0XS97cY9SqaDWMDMsFsyphahXELlsiqrC7I+UAXRra+IhoxqX3/A/pNDairesoNtRfWx6RIjlRgGqYdmolRVpc8Ei+ZQLsth1ajsiXE0qs/TksdeB4N0dkIwb81ewSvYDaNZzd2Q02XmlctmvusR3yXo1LADdaTymjRKpUjnnIBTqyQ2agZgX9UHXrgk2zhJPqkg8LWPdY75K4HBOCPOMliL6K2bqFt0Z2xTYBfNFVBJB1QWWx4nrtxg4x1RgFqOy6G7JqSBvyuBe3SRLY46JaL2qHpg+hqOtjz6Vnt7SaMPcZVKW1kepkVKua9spQrrwFzLPhdsU6dPLmUC+jI7f+TMN8gcfyzqhzkWixU+sQGJHDUaRqCxLhigUEW0HX8Y4ki9ncqUxJsWcVCMxplRkW2hKvx3yTQzny8VSM/xx+sV+35tHuTOD87VCFmVBQD2XKDmzW3kHhwguMb6xX7f7pKciD6Y/wDx1/MJbK6xT+q/yjx9Whi6lKmwKLa2dEZtQN5sOmRlHb1ZlBtS/wAsSQ5Wt/7jW7B4LIzA0h5te/xM27pq1am2m8e8RRrqN7qO1l/WZ5jW9G3YZE0x8vCR7Tbaq+0qQ31af+Jf1gG0NsUPN1LVUJFNgNQbkqTbwlCopmYKLXM5XwbCk7HgHO423nj7oe1tqvtStncOd7XvbdpoLQMx7EfdF782/vjU9HD1RvJhjFKIiOLNGdEIStzeyMATolJdBWo8mdmrToKV3uquW6SRff3yZSvlZbWve2vC8qPIrboal5ljZ6Y5v8VO+lusbuy0kto433j3zkz3vypFvXaWdihASwLHibjTmdBjuEpFQDkSpxN0bzh673teUjk/yhpU6w85nChWLnVsxNt3QNBCNq8vvWWgSKZ4FStQX3jNe1ohlmwXKBa2KdVIC0xlt/H94348B3Sw0nvoP9hMd5JbStXIOmY5r9u/xms7OrggWmZLU6fTrHQttY3SaEKswMN8oOzTs/Hcy4oYgGoq65QSbOB0FTw6CJzZO0edlOul1bpE1Tl5yUGOwTU7A1ad6lE8cwGqj2hp7ph3J1yKnm3uGpZsvWp0KnsMXLgY0LBMWIUbzulmSgFAHR49MjOTOzrJ51t7aJ7PE9/yku1hNhjry1qN28pegafA2PZbiJW6PKk4el5t6bEp6lSmxHv6OyWbEnNe+g+Mq+PoqCSRft/SPQReN5dVazDMBZdNFFz1t0nrk1s6nXqWz4dNws+gUjfeyHUyuLhw9QBUW5PR4xz6Yyswp1GsrFeazAc02IA7ZLK2Gk2v+AwZpgnLzm9YhbXtukglXt90ziltuuN1ap/iMKp8qMSP+c3fY+IkaoRin9NW7f7pKci6lqp/kL+YSD86WeoTqSFJ7SCTCNk7TagQyhTemqnML6XvOjL1SnIDlS19o1u7wWAYI+jX98THdqYk1cW7kAFhcgbuA0icEno1/fGb4FSGOb0bdhkam4dg8Ifjj6NuyAL+kQXb9BI6wbGNYmkXWwJv03Jvx98dM8JmVraKWq23abugnfBzCtrfbnsEEvO/p+sSvJmOCNmOCGMVPXnp6MByjUKkFSQwNwRvBkv/AOpSwtUFm/ENx67cJCCJZouclGXSYOOXfm9289U9hMVmazG19273SFj2HW7qP4h4yUxmrsdrAmZHDKRoRpbf3zTuTe1A6Ag8P2JmbmTfJXaJSpkvv1HzEhKo2HC1dJJUTeVPD7YSmmZzYfEnoAhmyNsPiDmHMpahSd9QjeAejrhBZgOj/wDJn22PJVTfHNihXyKzZ/MqgINx6Rc19Lm50Gl5bUx9my2vfXqA6ey0ViKCg5he9um416OvSZgDoBzV0A0A4ADcBAMS3CHYioO/h1SIxtTKLkg33frGAHjK/AfCVbbOKubDhv7ZJbRxuVdDqZBUaPnH6hqYtojdjYbKM53nd1DpkY2GCswG4uzdOrMSfGTpe0i6i6ntM57VIGCzoEdyTuWKY2h51TsX8sVROi+wsbU86p2L+WLwx0HsLOjL1Sx5R9b7c9nzjuCPo1/fGNV/tz2fOKwTejX98ZvgXkXjj6NuyBiE408xuyCODY2NjwNr27ojFGeEbpIQOc2Y9NgO6wjhmFWMeb1W/fGDmEbRFqrdi+EGM9DD1iV5Nx0RmOwxqUJ6cnYwOxNouetBYxsCEYIekXtjYWPYZOeO2LZ4rJlmnKdYqwYbwQR3Qc17aMD2jURDYkfdBJ9w7zOLSyabH1MTWC3yqCua25UJANuu15thw5CBadO6AA0mUixUDTsPjeYNsqkcj3OpqJc9nAdUvextugFab5rHTMWuoOupBPNAGlhGl86BehmLaLfm2O429xgW29q1KNOmwQnnBXTiU1OZTwI6+mxgSYwOt0JTJ6huBu8QZHYnliA2StzrgqGFh6wI53DMD74wJYbWp1VzU2DDUG3AjeCOBkLjcfrofn8DKjii1AkUmKsCbkbmHSeBhmBruwJe1+q+vcYNwS8e4Y3tqdwHyEfwtAItuO89sTRw5zZm7h84+0lldmhqo8EIhNQQPD4gOoZdxvv0OhIPxESmhVpy0XPRTAAedU7F/LHcId3sLBg2tTu/LH8Cd3sLOjL1RnIDFH07dnznMG3MH74xONPp27InCNzB3+Jg+NR+MPMMYvPV6nNPdGsTiAiMzbhv99orPJUJNtPjHG3QCntamyEqbVLEhSCTp1iOUMYKicQbqCCCN5G6+8Q2MiNsfbHsA90CML2m16rdvyEDbdO3D1id5Nx4RkThYjjDvTaEARQWNJUMcWsI0ygaLyxQSKXXdrCKOFZtyk92nxjeAD5I7hF569sNTZTHfYfGPU9nhSDckiTy6mOtbGSvOsZIj7iMvONVIbF3P2jwkiTI7Y25/aHhDiYlEqri6jb6jaCw3aAHcJEY9ymuYm5sb2MkC2vvEi9r6r3iGWseobRqMMrNe17br9l+iSuxa/Msd6kj5jxldw7a37D+sltn1gH9rTvH+0a+YEWRXniYPSqRzNJGceB00CiyiwHAbtdYWxgNOqGAKm4OoIgow7edvG809minRxbnVO78sI2cdR7CwItzqnd+WFbNbX+hZ0ZeqOPIDaB9O3Z+kbwp5g7/ABMVj29O376Izhm5o7/EwfG+ny2h7vGE0KNN7rVYKtrkkEjssIIN3ePETlXf7ougPVKWHT1MzEEWsoVT3ndO4uurMuRMig2tmLXIGa5Nt4uBpGG+0Xunk3/1v4CHQoLGm9Sp7X+0GbdH8T9pU7T4iDtunbjwnSVE8w1nlijvgonAJ4LOidENgJLYq87t07jv8JOUPVHf8ZC7E9b3+EmcP6o7JC8mKJ+cZqRxvn+sbqRRD1IO8feDvAKQ2Qea3tfKGFoFsn1W7flCmiViXaR+Pfh+9Ia/GRmO9Zf6vATTljdGpbu1/WFUquVxfc1veN36QCl+sfxXqr2iNGWjDVbiEh5HYPd74asSwZThaAUKQRQo3DQQwwQxaaFFpzNORMUUaW5z93hCNnPr/QsFPrP3eEewG/8AoE6MvVKchNoH0x/fRH8JsesUBFJ7G/C3E9MewX/Gr2/pL4++T3bdRrd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robonaut.jsc.nasa.gov/R1/sub/images/CM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3505200" cy="280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1.gstatic.com/images?q=tbn:ANd9GcRpE4wXMSyooxSug02voIjZ-wVrbEwWikI5OREgCBk1i7ZZZGGZ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884449" cy="257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7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 usando C/C++</a:t>
            </a:r>
          </a:p>
        </p:txBody>
      </p:sp>
      <p:pic>
        <p:nvPicPr>
          <p:cNvPr id="3074" name="Picture 2" descr="https://encrypted-tbn0.gstatic.com/images?q=tbn:ANd9GcQSZc7MRsIsTs4RmO9esUjxmVeaBAa3sw3jYeAAgt4ZPLw96m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273367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SmYRUxHgntXzoD_yq9TSh7sxIqQJrw681Rf-PuaRC3fq0xuaw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12229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4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 usando C/C++</a:t>
            </a:r>
          </a:p>
        </p:txBody>
      </p:sp>
      <p:sp>
        <p:nvSpPr>
          <p:cNvPr id="4" name="AutoShape 2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2" name="Picture 22" descr="https://cdn1.iconfinder.com/data/icons/free-3d-social-icons/png/512x512/Facebo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438401"/>
            <a:ext cx="18287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://www.prconversations.com/wp-content/uploads/2011/08/twitter_ico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04" y="2438401"/>
            <a:ext cx="179749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://static.rightstartups.com/wp-content/uploads/YouTube-for-iOS-app-icon-full-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92" y="2209800"/>
            <a:ext cx="1708802" cy="17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s://lh3.ggpht.com/vFpQP39LB60dli3n-rJnVvTM07dsvIzxrCL5xMiy1V4GV4unC1ifXkUExQ4N-DBCKwI=w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05351"/>
            <a:ext cx="1845193" cy="18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https://lh3.ggpht.com/bwBj9B4fGmTN_of0JS8xdkwklCmqCzSne1tJ9RaUNRQIzU-FEyCuFWzlsLyyPoTbyJE=w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31" y="461010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71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17222</TotalTime>
  <Words>1685</Words>
  <Application>Microsoft Office PowerPoint</Application>
  <PresentationFormat>Apresentação na tela (4:3)</PresentationFormat>
  <Paragraphs>302</Paragraphs>
  <Slides>48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2" baseType="lpstr">
      <vt:lpstr>Arial</vt:lpstr>
      <vt:lpstr>Calibri</vt:lpstr>
      <vt:lpstr>Swis721 Cn BT</vt:lpstr>
      <vt:lpstr>Tema do Office</vt:lpstr>
      <vt:lpstr>Computação Eletrônica  Introdução à linguagem C </vt:lpstr>
      <vt:lpstr>Recapitulando</vt:lpstr>
      <vt:lpstr>C é a Linguagem Adotada na Disciplina</vt:lpstr>
      <vt:lpstr>Por que a linguagem C?</vt:lpstr>
      <vt:lpstr>Por que a linguagem C?</vt:lpstr>
      <vt:lpstr>Popularidade das Linguagens</vt:lpstr>
      <vt:lpstr>Aplicações usando C/C++</vt:lpstr>
      <vt:lpstr>Aplicações usando C/C++</vt:lpstr>
      <vt:lpstr>Aplicações usando C/C++</vt:lpstr>
      <vt:lpstr>Aplicações usando C/C++</vt:lpstr>
      <vt:lpstr>Ambientes de Desenvolvimento</vt:lpstr>
      <vt:lpstr>Ambientes de Desenvolvimento</vt:lpstr>
      <vt:lpstr>Ambientes para Mac</vt:lpstr>
      <vt:lpstr>IDEs para iOS</vt:lpstr>
      <vt:lpstr>IDEs para Android</vt:lpstr>
      <vt:lpstr>IDEs para Windows phone</vt:lpstr>
      <vt:lpstr>Exercício 1:  Calcule um número elevado ao cubo </vt:lpstr>
      <vt:lpstr>Exercício 1: Calcule um número elevado ao cubo </vt:lpstr>
      <vt:lpstr>Exercício 1: Calcule um número elevado ao cubo </vt:lpstr>
      <vt:lpstr>Exercício 1: Calcule um número elevado ao cubo </vt:lpstr>
      <vt:lpstr>Exercício 1: Calcule um número elevado ao cubo </vt:lpstr>
      <vt:lpstr>Passo-a-passo para Construir Algoritmos</vt:lpstr>
      <vt:lpstr>Exemplo: Calcule um número elevado ao cubo – Linguagem C</vt:lpstr>
      <vt:lpstr>Exemplo: Cálculo um número ao cubo – Linguagem C</vt:lpstr>
      <vt:lpstr>Exemplo: Cálculo um número ao cubo – Linguagem C</vt:lpstr>
      <vt:lpstr>Exemplo: Cálculo um número ao cubo – Linguagem C</vt:lpstr>
      <vt:lpstr>Exemplo: Cálculo um número ao cubo – Linguagem C</vt:lpstr>
      <vt:lpstr>Bibliotecas em C</vt:lpstr>
      <vt:lpstr>stdio.h</vt:lpstr>
      <vt:lpstr>Função Main</vt:lpstr>
      <vt:lpstr>Declaração de Variáveis</vt:lpstr>
      <vt:lpstr>Comandos</vt:lpstr>
      <vt:lpstr>Programa em C</vt:lpstr>
      <vt:lpstr>Palavras Reservadas</vt:lpstr>
      <vt:lpstr>Comentários em Programas</vt:lpstr>
      <vt:lpstr>Exemplo: Programa C Comentado</vt:lpstr>
      <vt:lpstr>Criando um Projeto no Code::Blocks</vt:lpstr>
      <vt:lpstr>Criando um Projeto no Code::Blocks</vt:lpstr>
      <vt:lpstr>Criando um Projeto no Code::Blocks</vt:lpstr>
      <vt:lpstr>Criando um Projeto no Code::Blocks</vt:lpstr>
      <vt:lpstr>Os Fundamentos do Ambiente C</vt:lpstr>
      <vt:lpstr>Conhecendo o Code::Blocks</vt:lpstr>
      <vt:lpstr>Compilando e Executando</vt:lpstr>
      <vt:lpstr>Compilando e Executando</vt:lpstr>
      <vt:lpstr>Depurando o Código - Debug</vt:lpstr>
      <vt:lpstr>Depurando o Código</vt:lpstr>
      <vt:lpstr>Exercícios </vt:lpstr>
      <vt:lpstr>Atividade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Tomaz de Aquino dos Santos Junior</dc:creator>
  <cp:lastModifiedBy>rafael mesquita</cp:lastModifiedBy>
  <cp:revision>567</cp:revision>
  <cp:lastPrinted>2016-08-16T13:14:03Z</cp:lastPrinted>
  <dcterms:created xsi:type="dcterms:W3CDTF">2013-08-09T12:44:12Z</dcterms:created>
  <dcterms:modified xsi:type="dcterms:W3CDTF">2018-03-01T23:43:45Z</dcterms:modified>
</cp:coreProperties>
</file>